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346" r:id="rId2"/>
    <p:sldId id="276" r:id="rId3"/>
    <p:sldId id="278" r:id="rId4"/>
    <p:sldId id="280" r:id="rId5"/>
    <p:sldId id="281" r:id="rId6"/>
    <p:sldId id="291" r:id="rId7"/>
    <p:sldId id="283" r:id="rId8"/>
    <p:sldId id="285" r:id="rId9"/>
    <p:sldId id="286" r:id="rId10"/>
    <p:sldId id="287" r:id="rId11"/>
    <p:sldId id="288" r:id="rId12"/>
    <p:sldId id="347" r:id="rId13"/>
    <p:sldId id="348" r:id="rId14"/>
    <p:sldId id="349" r:id="rId15"/>
    <p:sldId id="289" r:id="rId16"/>
    <p:sldId id="290" r:id="rId17"/>
    <p:sldId id="295" r:id="rId18"/>
    <p:sldId id="296" r:id="rId19"/>
    <p:sldId id="267" r:id="rId20"/>
    <p:sldId id="269" r:id="rId21"/>
    <p:sldId id="350" r:id="rId22"/>
    <p:sldId id="351" r:id="rId23"/>
    <p:sldId id="361" r:id="rId24"/>
    <p:sldId id="365" r:id="rId25"/>
    <p:sldId id="362" r:id="rId26"/>
    <p:sldId id="363" r:id="rId27"/>
    <p:sldId id="364" r:id="rId28"/>
    <p:sldId id="352" r:id="rId29"/>
    <p:sldId id="353" r:id="rId30"/>
    <p:sldId id="366" r:id="rId31"/>
    <p:sldId id="356" r:id="rId32"/>
    <p:sldId id="358" r:id="rId33"/>
    <p:sldId id="359" r:id="rId34"/>
    <p:sldId id="360" r:id="rId35"/>
    <p:sldId id="316" r:id="rId36"/>
    <p:sldId id="367" r:id="rId37"/>
    <p:sldId id="318" r:id="rId38"/>
    <p:sldId id="370" r:id="rId39"/>
    <p:sldId id="319" r:id="rId40"/>
    <p:sldId id="368" r:id="rId41"/>
    <p:sldId id="369" r:id="rId42"/>
    <p:sldId id="371" r:id="rId43"/>
    <p:sldId id="372"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ink/ink1.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2-03-03T17:05:55.285"/>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39 0,'0'49,"0"101,0 98,0-74,0 25,0-75,0 0,0 0,0 125,0-75,0 25,0-75,0 0,0-25,0-24,0 49,0 149,0 50,0-49,0-1,0 100,21-25,22-75,-21 0,0-74,-22-25,0-25,0-25,0 125,0 49,0 50,0-249,-87 398,66-199,21-99,0-25,0 74,0 25,0-49,0-50,0-25,0-74,0-1,-22 25,22 1,0-26,0 1,0 49,0 0,0 25,0-99,0-25,0 25,0-50,0 25,0 24,0 26,0-26,0-24,0 100,22 48,-1-23,-21-126,0-73,0-1,0 50,0-25</inkml:trace>
</inkml:ink>
</file>

<file path=ppt/ink/ink2.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2-03-03T17:06:00.415"/>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49 10789,'50'0,"72"-24,1-1,245-25,122 50,-122 0,0 75,-73-1,-197-49,98-1,-49 1,0-25,-49 0,0 0,1 0,23 0,-48 0,-1 0,26 0,-26 0,-48 0,-1 0,25 0,0-49,0-1,-49 1,74 24,-50-25,26 1,-1-1,-25 26,1-26,48-49,-48 50,24-1,-49 25,0 25,0-74,0-74,0-75,0-99,-25 75,25 148,0 25,0-50,0-124,0 50,0 50,0-50,25 25,-1-75,1-73,-25 48,0 125,0 49,0 74,0-99,0-98,0-26,0 149,0 0,0-74,0 0,0 24,0 50,0 0,0 25,0 0,0-124,0 0,0 0,0-99,24 74,-24 100,0 48,0 75,0-49,0-25,0-75,-49-24,25-50,-25-24,49-1,-25 50,25 99,-24 0,-1 0,-48-74,24-74,-50-1,50-123,25 0,24 99,0 24,0 50,0 124,0 25,0 24,-25 25,25-25,-73 25,-1 25,-73 148,24-74,-48-25,-1-24,-73-1,24 1,98-25,-24 24,49-49,-49 50,-99-26,-23 1,97 0,74-25,0-25,24 0,50 25,-1-24,1 24,-26 0,-23-25,-25 0,24 0,1 1,48 24,-73-25,24 0,50 0,-1 25,1 0,-1-49,1 49,-25-50,49 50,-25 0,25 0,-24 0,-1 0,25 0,0 0,-24 0,-26 0,26 0,-1 25</inkml:trace>
</inkml:ink>
</file>

<file path=ppt/ink/ink3.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2-03-03T17:06:09.186"/>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864 653,'-25'0,"1"0,-1 0,-48 75,23 48,-23 1,24-49,-50-1,26 0,-1-49,49 0,1 24,24-24,-25 25,25 24,0 0,0 26,0 172,0-98,0-1,25 25,-1 75,-24 148,25 74,24-197,25 24,-25 149,-24-100,-25-272,-74 124,-49 99,49-123,50 24,24 99,0-50,0-74,-25 25,1-99,-1 99,-24 99,24-49,-24-124,49-1,0-49,0 0,0 50,25 24,-1 75,26 25,-1-1,-25 26,-24-249,25 1,24-1,0 1,123 24,-98-74,-1 0,1 0,-25 0,-49 0,25 0,-1 0,25 0,1 0,-1 0,-25 0,25 0,99 0,-50 0,-24 0,-1 0,1 25,-25 0,0-25,0 24,-49-24,25 0,49 0,24 0,25 0,24 0,-49 0,74-24,-24-26,-75 25,1 1,-49 24,48 0,1 0,-49 0,24 0,-25 0,1 0,24 0,0 0,0 0,0 0,25 0,24 0,1 0,-50-25,-25 25,1 0,-25 0,0 0,24 0,50 0,-49 0,24 0,25 0,24 0,25 0,-25 0,-24 0,-25 0,0 0,-25 0,1 0,-1 0,26 0,-26 0,1 0,24 0,-25 0,1 0,-25 0,25 0,-1 0,1 0,24 0,-49 0,-25-25,1-49,-25-1,49 1,0 0,0-25,0 49,0 25,0-24,0 24,0 0,0 0,49-24,-25-1,1 1,-1 24,-24-25,0 26,0-1,0-49,0 24,0-24,0 49,25-49,-25 24,0 0,0 50,0-49,0-25,0-50,-25 74,1-24,-1-174,-24 75,25 123,24-74,-25 50,0-100,25-49,0 0,25 174,-25 24,0-49,0-100,25 1,-1 49,1-99,-25 25,0-223,0 99,0 49,0 1,0 73,24-98,1-75,-1 125,1-1,0 50,-1 148,-24 1,0-26,0-49,0 25,0 0,0 0,0 49,0 1,0-1,0 26,0-26,0 0,0 1,0-1,0-24,0-75,0-74,-24-148,24 24,0 99,0 99,0 1,0 98,0-49,-25 25,0 24,25-24,-24 74,-1-25,25 25,-49 0,-25 0,1 0,-1-49,-24-75,24 74,0-24,-48 49,-26 25,50 0,-25 25,-24 24,49 1,-1 0,50-50,-25 0,25 0,-24 0,-50 0,-25 24,75-24,-50 0,25 25,24-25,25 25,-99 0,1 24,-49 1,73-1,49-24,0-25,25 0,0 0,-25 0,74 0,-24 0,-1 0,-98 0,-48 0,72 0,-24 25,74 0,25-25,-1 0,25 24,0 1,0 0,0 0,0-1,0 1,0 0,0 0,0 0,25-1,-1 26,-24-50,0 25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FF95E5-BD64-4648-B4E3-A486B715DDC1}" type="datetimeFigureOut">
              <a:rPr lang="en-US" smtClean="0"/>
              <a:pPr/>
              <a:t>12/25/2023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3D23FD-9658-4D06-A3B8-448E00638F0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3847CB7-DD92-4EA2-BF92-33A3F35390E9}" type="datetimeFigureOut">
              <a:rPr lang="en-US" smtClean="0"/>
              <a:pPr/>
              <a:t>12/25/2023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BA81BF-0BBF-4973-AF7D-EEC87505C5F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847CB7-DD92-4EA2-BF92-33A3F35390E9}" type="datetimeFigureOut">
              <a:rPr lang="en-US" smtClean="0"/>
              <a:pPr/>
              <a:t>12/25/2023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BA81BF-0BBF-4973-AF7D-EEC87505C5F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847CB7-DD92-4EA2-BF92-33A3F35390E9}" type="datetimeFigureOut">
              <a:rPr lang="en-US" smtClean="0"/>
              <a:pPr/>
              <a:t>12/25/2023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BA81BF-0BBF-4973-AF7D-EEC87505C5F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847CB7-DD92-4EA2-BF92-33A3F35390E9}" type="datetimeFigureOut">
              <a:rPr lang="en-US" smtClean="0"/>
              <a:pPr/>
              <a:t>12/25/2023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BA81BF-0BBF-4973-AF7D-EEC87505C5F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847CB7-DD92-4EA2-BF92-33A3F35390E9}" type="datetimeFigureOut">
              <a:rPr lang="en-US" smtClean="0"/>
              <a:pPr/>
              <a:t>12/25/2023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BA81BF-0BBF-4973-AF7D-EEC87505C5F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3847CB7-DD92-4EA2-BF92-33A3F35390E9}" type="datetimeFigureOut">
              <a:rPr lang="en-US" smtClean="0"/>
              <a:pPr/>
              <a:t>12/25/2023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BA81BF-0BBF-4973-AF7D-EEC87505C5F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3847CB7-DD92-4EA2-BF92-33A3F35390E9}" type="datetimeFigureOut">
              <a:rPr lang="en-US" smtClean="0"/>
              <a:pPr/>
              <a:t>12/25/2023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BA81BF-0BBF-4973-AF7D-EEC87505C5F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3847CB7-DD92-4EA2-BF92-33A3F35390E9}" type="datetimeFigureOut">
              <a:rPr lang="en-US" smtClean="0"/>
              <a:pPr/>
              <a:t>12/25/2023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BA81BF-0BBF-4973-AF7D-EEC87505C5F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7CB7-DD92-4EA2-BF92-33A3F35390E9}" type="datetimeFigureOut">
              <a:rPr lang="en-US" smtClean="0"/>
              <a:pPr/>
              <a:t>12/25/2023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BA81BF-0BBF-4973-AF7D-EEC87505C5F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847CB7-DD92-4EA2-BF92-33A3F35390E9}" type="datetimeFigureOut">
              <a:rPr lang="en-US" smtClean="0"/>
              <a:pPr/>
              <a:t>12/25/2023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BA81BF-0BBF-4973-AF7D-EEC87505C5F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847CB7-DD92-4EA2-BF92-33A3F35390E9}" type="datetimeFigureOut">
              <a:rPr lang="en-US" smtClean="0"/>
              <a:pPr/>
              <a:t>12/25/2023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BA81BF-0BBF-4973-AF7D-EEC87505C5F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7CB7-DD92-4EA2-BF92-33A3F35390E9}" type="datetimeFigureOut">
              <a:rPr lang="en-US" smtClean="0"/>
              <a:pPr/>
              <a:t>12/25/2023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BA81BF-0BBF-4973-AF7D-EEC87505C5F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customXml" Target="../ink/ink1.xml"/><Relationship Id="rId7" Type="http://schemas.openxmlformats.org/officeDocument/2006/relationships/customXml" Target="../ink/ink3.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4.emf"/><Relationship Id="rId5" Type="http://schemas.openxmlformats.org/officeDocument/2006/relationships/customXml" Target="../ink/ink2.xml"/><Relationship Id="rId4" Type="http://schemas.openxmlformats.org/officeDocument/2006/relationships/image" Target="../media/image3.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9592" y="1958975"/>
            <a:ext cx="7772400" cy="1470025"/>
          </a:xfrm>
        </p:spPr>
        <p:txBody>
          <a:bodyPr/>
          <a:lstStyle/>
          <a:p>
            <a:pPr rtl="0"/>
            <a:r>
              <a:rPr lang="ru-RU" dirty="0">
                <a:latin typeface="Palatino Linotype" pitchFamily="18" charset="0"/>
              </a:rPr>
              <a:t>Neurological diseases</a:t>
            </a:r>
            <a:endParaRPr lang="en-US" dirty="0">
              <a:latin typeface="Palatino Linotype" pitchFamily="18" charset="0"/>
            </a:endParaRPr>
          </a:p>
        </p:txBody>
      </p:sp>
      <p:sp>
        <p:nvSpPr>
          <p:cNvPr id="3" name="Subtitle 2"/>
          <p:cNvSpPr>
            <a:spLocks noGrp="1"/>
          </p:cNvSpPr>
          <p:nvPr>
            <p:ph type="subTitle" idx="1"/>
          </p:nvPr>
        </p:nvSpPr>
        <p:spPr/>
        <p:txBody>
          <a:bodyPr/>
          <a:lstStyle/>
          <a:p>
            <a:pPr algn="l" rtl="0"/>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066130"/>
          </a:xfrm>
        </p:spPr>
        <p:txBody>
          <a:bodyPr>
            <a:noAutofit/>
          </a:bodyPr>
          <a:lstStyle/>
          <a:p>
            <a:pPr algn="l" rtl="0"/>
            <a:r>
              <a:rPr lang="x-none" sz="3600" b="1" dirty="0">
                <a:latin typeface="Palatino Linotype" pitchFamily="18" charset="0"/>
              </a:rPr>
              <a:t/>
            </a:r>
            <a:br>
              <a:rPr lang="x-none" sz="3600" b="1" dirty="0">
                <a:latin typeface="Palatino Linotype" pitchFamily="18" charset="0"/>
              </a:rPr>
            </a:br>
            <a:r>
              <a:rPr lang="x-none" sz="3600" b="1" dirty="0">
                <a:latin typeface="Palatino Linotype" pitchFamily="18" charset="0"/>
              </a:rPr>
              <a:t>MICROORGANISMS AS CAUSES OF MS</a:t>
            </a:r>
            <a:r>
              <a:rPr lang="en-US" sz="3600" dirty="0"/>
              <a:t/>
            </a:r>
            <a:br>
              <a:rPr lang="en-US" sz="3600" dirty="0"/>
            </a:br>
            <a:endParaRPr lang="en-US" sz="3600" dirty="0"/>
          </a:p>
        </p:txBody>
      </p:sp>
      <p:sp>
        <p:nvSpPr>
          <p:cNvPr id="3" name="Content Placeholder 2"/>
          <p:cNvSpPr>
            <a:spLocks noGrp="1"/>
          </p:cNvSpPr>
          <p:nvPr>
            <p:ph idx="1"/>
          </p:nvPr>
        </p:nvSpPr>
        <p:spPr>
          <a:xfrm>
            <a:off x="179512" y="1412776"/>
            <a:ext cx="8712968" cy="5445224"/>
          </a:xfrm>
        </p:spPr>
        <p:txBody>
          <a:bodyPr>
            <a:normAutofit fontScale="62500" lnSpcReduction="20000"/>
          </a:bodyPr>
          <a:lstStyle/>
          <a:p>
            <a:pPr algn="l" rtl="0"/>
            <a:r>
              <a:rPr lang="x-none" dirty="0">
                <a:latin typeface="Palatino Linotype" pitchFamily="18" charset="0"/>
              </a:rPr>
              <a:t>relapses often occur after viral infections;</a:t>
            </a:r>
          </a:p>
          <a:p>
            <a:pPr algn="l" rtl="0"/>
            <a:r>
              <a:rPr lang="x-none" dirty="0">
                <a:latin typeface="Palatino Linotype" pitchFamily="18" charset="0"/>
              </a:rPr>
              <a:t>the occurrence of MS epidemics in previously isolated areas (Faroe Islands) with a low incidence of the disease;</a:t>
            </a:r>
          </a:p>
          <a:p>
            <a:pPr algn="l" rtl="0"/>
            <a:r>
              <a:rPr lang="x-none" dirty="0">
                <a:latin typeface="Palatino Linotype" pitchFamily="18" charset="0"/>
              </a:rPr>
              <a:t>EAE: almost 100% of transgenic mice expressing an encephalitogen-specific (MBP) TCR develop EAE if reared under non-sterile conditions, and if reared in</a:t>
            </a:r>
            <a:r>
              <a:rPr lang="x-none" i="1" dirty="0">
                <a:latin typeface="Palatino Linotype" pitchFamily="18" charset="0"/>
              </a:rPr>
              <a:t>specific-pathogen-free</a:t>
            </a:r>
            <a:r>
              <a:rPr lang="x-none" dirty="0">
                <a:latin typeface="Palatino Linotype" pitchFamily="18" charset="0"/>
              </a:rPr>
              <a:t>conditions remain healthy.</a:t>
            </a:r>
          </a:p>
          <a:p>
            <a:pPr algn="l" rtl="0"/>
            <a:endParaRPr lang="x-none" dirty="0">
              <a:latin typeface="Palatino Linotype" pitchFamily="18" charset="0"/>
            </a:endParaRPr>
          </a:p>
          <a:p>
            <a:pPr indent="0" algn="l" rtl="0">
              <a:buNone/>
            </a:pPr>
            <a:r>
              <a:rPr lang="x-none" dirty="0">
                <a:latin typeface="Palatino Linotype" pitchFamily="18" charset="0"/>
              </a:rPr>
              <a:t>They can point to a viral etiology of MS</a:t>
            </a:r>
          </a:p>
          <a:p>
            <a:pPr lvl="2" indent="-457200" algn="l" rtl="0"/>
            <a:r>
              <a:rPr lang="x-none" dirty="0">
                <a:latin typeface="Palatino Linotype" pitchFamily="18" charset="0"/>
              </a:rPr>
              <a:t>demyelinating diseases: progressive multifocal leukoencephalopathy caused by JC virus; post-infectious encephalitis and subacute sclerosing panencephalitis caused by measles, HSV encephalitis; HIV encephalopathy.</a:t>
            </a:r>
          </a:p>
          <a:p>
            <a:pPr lvl="2" indent="-457200" algn="l" rtl="0"/>
            <a:r>
              <a:rPr lang="x-none" dirty="0">
                <a:latin typeface="Palatino Linotype" pitchFamily="18" charset="0"/>
              </a:rPr>
              <a:t>experimental model of demyelinating diseases induced</a:t>
            </a:r>
            <a:r>
              <a:rPr lang="x-none" i="1" dirty="0">
                <a:latin typeface="Palatino Linotype" pitchFamily="18" charset="0"/>
              </a:rPr>
              <a:t>Theiler's murine encephalomyelitis virus</a:t>
            </a:r>
            <a:r>
              <a:rPr lang="x-none" dirty="0">
                <a:latin typeface="Palatino Linotype" pitchFamily="18" charset="0"/>
              </a:rPr>
              <a:t>(TMEV).</a:t>
            </a:r>
          </a:p>
          <a:p>
            <a:pPr indent="0" algn="l" rtl="0">
              <a:buNone/>
            </a:pPr>
            <a:endParaRPr lang="x-none" dirty="0">
              <a:latin typeface="Palatino Linotype" pitchFamily="18" charset="0"/>
            </a:endParaRPr>
          </a:p>
          <a:p>
            <a:pPr indent="0" algn="l" rtl="0">
              <a:buNone/>
            </a:pPr>
            <a:r>
              <a:rPr lang="x-none" dirty="0">
                <a:latin typeface="Palatino Linotype" pitchFamily="18" charset="0"/>
              </a:rPr>
              <a:t>Herpes and retroviruses (HHV-6 and EBV) stand out as the most likely causes of MS in humans because they cause persistent latent infections, show neurotropism, and are ubiquitous.</a:t>
            </a:r>
          </a:p>
          <a:p>
            <a:pPr indent="0" algn="l" rtl="0">
              <a:buNone/>
            </a:pPr>
            <a:r>
              <a:rPr lang="ru-RU" dirty="0">
                <a:latin typeface="Palatino Linotype" pitchFamily="18" charset="0"/>
              </a:rPr>
              <a:t>Chlamydia is mentioned as a possible bacterial cause of MS</a:t>
            </a:r>
            <a:endParaRPr lang="en-US" dirty="0">
              <a:latin typeface="Palatino Linotype" pitchFamily="18" charset="0"/>
            </a:endParaRPr>
          </a:p>
          <a:p>
            <a:pPr algn="l" rtl="0"/>
            <a:endParaRPr lang="en-US" dirty="0">
              <a:latin typeface="Palatino Linotype"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noAutofit/>
          </a:bodyPr>
          <a:lstStyle/>
          <a:p>
            <a:pPr algn="l" rtl="0"/>
            <a:r>
              <a:rPr lang="x-none" sz="3200" b="1" dirty="0">
                <a:latin typeface="Palatino Linotype" pitchFamily="18" charset="0"/>
              </a:rPr>
              <a:t>MECHANISMS BY WHICH MICROORGANISMS CAUSE MS</a:t>
            </a:r>
            <a:r>
              <a:rPr lang="en-US" sz="3600" b="1" dirty="0">
                <a:latin typeface="Palatino Linotype" pitchFamily="18" charset="0"/>
              </a:rPr>
              <a:t/>
            </a:r>
            <a:br>
              <a:rPr lang="en-US" sz="3600" b="1" dirty="0">
                <a:latin typeface="Palatino Linotype" pitchFamily="18" charset="0"/>
              </a:rPr>
            </a:br>
            <a:endParaRPr lang="en-US" sz="3600" b="1" dirty="0">
              <a:latin typeface="Palatino Linotype" pitchFamily="18" charset="0"/>
            </a:endParaRPr>
          </a:p>
        </p:txBody>
      </p:sp>
      <p:sp>
        <p:nvSpPr>
          <p:cNvPr id="3" name="Content Placeholder 2"/>
          <p:cNvSpPr>
            <a:spLocks noGrp="1"/>
          </p:cNvSpPr>
          <p:nvPr>
            <p:ph idx="1"/>
          </p:nvPr>
        </p:nvSpPr>
        <p:spPr/>
        <p:txBody>
          <a:bodyPr/>
          <a:lstStyle/>
          <a:p>
            <a:pPr algn="l" rtl="0"/>
            <a:r>
              <a:rPr lang="x-none" dirty="0">
                <a:latin typeface="Palatino Linotype" pitchFamily="18" charset="0"/>
              </a:rPr>
              <a:t>molecular mimicry</a:t>
            </a:r>
            <a:endParaRPr lang="en-US" dirty="0">
              <a:latin typeface="Palatino Linotype" pitchFamily="18" charset="0"/>
            </a:endParaRPr>
          </a:p>
          <a:p>
            <a:pPr algn="l" rtl="0"/>
            <a:r>
              <a:rPr lang="en-US" dirty="0">
                <a:latin typeface="Palatino Linotype" pitchFamily="18" charset="0"/>
              </a:rPr>
              <a:t>bystander</a:t>
            </a:r>
            <a:r>
              <a:rPr lang="en-US" i="1" dirty="0">
                <a:latin typeface="Palatino Linotype" pitchFamily="18" charset="0"/>
              </a:rPr>
              <a:t> </a:t>
            </a:r>
            <a:r>
              <a:rPr lang="x-none" dirty="0">
                <a:latin typeface="Palatino Linotype" pitchFamily="18" charset="0"/>
              </a:rPr>
              <a:t>activation</a:t>
            </a:r>
            <a:endParaRPr lang="en-US" dirty="0">
              <a:latin typeface="Palatino Linotype" pitchFamily="18" charset="0"/>
            </a:endParaRPr>
          </a:p>
          <a:p>
            <a:pPr algn="l" rtl="0"/>
            <a:endParaRPr lang="en-US" dirty="0"/>
          </a:p>
        </p:txBody>
      </p:sp>
      <p:pic>
        <p:nvPicPr>
          <p:cNvPr id="4" name="Picture 4" descr="2"/>
          <p:cNvPicPr>
            <a:picLocks noChangeAspect="1" noChangeArrowheads="1"/>
          </p:cNvPicPr>
          <p:nvPr/>
        </p:nvPicPr>
        <p:blipFill>
          <a:blip r:embed="rId2" cstate="print"/>
          <a:srcRect/>
          <a:stretch>
            <a:fillRect/>
          </a:stretch>
        </p:blipFill>
        <p:spPr bwMode="auto">
          <a:xfrm>
            <a:off x="249977" y="3068960"/>
            <a:ext cx="8702777" cy="3600400"/>
          </a:xfrm>
          <a:prstGeom prst="rect">
            <a:avLst/>
          </a:prstGeom>
          <a:noFill/>
          <a:ln w="57150">
            <a:solidFill>
              <a:srgbClr val="000066"/>
            </a:solidFill>
            <a:miter lim="800000"/>
            <a:headEnd/>
            <a:tailEnd/>
          </a:ln>
          <a:effectLst/>
        </p:spPr>
      </p:pic>
      <mc:AlternateContent xmlns:mc="http://schemas.openxmlformats.org/markup-compatibility/2006" xmlns:p14="http://schemas.microsoft.com/office/powerpoint/2010/main">
        <mc:Choice Requires="p14">
          <p:contentPart p14:bwMode="auto" r:id="rId3">
            <p14:nvContentPartPr>
              <p14:cNvPr id="3074" name="Ink 2"/>
              <p14:cNvContentPartPr>
                <a14:cpLocks xmlns:a14="http://schemas.microsoft.com/office/drawing/2010/main" noRot="1" noChangeAspect="1" noEditPoints="1" noChangeArrowheads="1" noChangeShapeType="1"/>
              </p14:cNvContentPartPr>
              <p14:nvPr/>
            </p14:nvContentPartPr>
            <p14:xfrm>
              <a:off x="5776913" y="3027363"/>
              <a:ext cx="53975" cy="3724275"/>
            </p14:xfrm>
          </p:contentPart>
        </mc:Choice>
        <mc:Fallback xmlns="">
          <p:pic>
            <p:nvPicPr>
              <p:cNvPr id="3074" name="Ink 2"/>
              <p:cNvPicPr>
                <a:picLocks noRot="1" noChangeAspect="1" noEditPoints="1" noChangeArrowheads="1" noChangeShapeType="1"/>
              </p:cNvPicPr>
              <p:nvPr/>
            </p:nvPicPr>
            <p:blipFill>
              <a:blip r:embed="rId4"/>
              <a:stretch>
                <a:fillRect/>
              </a:stretch>
            </p:blipFill>
            <p:spPr>
              <a:xfrm>
                <a:off x="5767495" y="3018003"/>
                <a:ext cx="72812" cy="3742995"/>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075" name="Ink 3"/>
              <p14:cNvContentPartPr>
                <a14:cpLocks xmlns:a14="http://schemas.microsoft.com/office/drawing/2010/main" noRot="1" noChangeAspect="1" noEditPoints="1" noChangeArrowheads="1" noChangeShapeType="1"/>
              </p14:cNvContentPartPr>
              <p14:nvPr/>
            </p14:nvContentPartPr>
            <p14:xfrm>
              <a:off x="5786438" y="2874963"/>
              <a:ext cx="1536700" cy="3938587"/>
            </p14:xfrm>
          </p:contentPart>
        </mc:Choice>
        <mc:Fallback xmlns="">
          <p:pic>
            <p:nvPicPr>
              <p:cNvPr id="3075" name="Ink 3"/>
              <p:cNvPicPr>
                <a:picLocks noRot="1" noChangeAspect="1" noEditPoints="1" noChangeArrowheads="1" noChangeShapeType="1"/>
              </p:cNvPicPr>
              <p:nvPr/>
            </p:nvPicPr>
            <p:blipFill>
              <a:blip r:embed="rId6"/>
              <a:stretch>
                <a:fillRect/>
              </a:stretch>
            </p:blipFill>
            <p:spPr>
              <a:xfrm>
                <a:off x="5777079" y="2865603"/>
                <a:ext cx="1555418" cy="3957306"/>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3076" name="Ink 4"/>
              <p14:cNvContentPartPr>
                <a14:cpLocks xmlns:a14="http://schemas.microsoft.com/office/drawing/2010/main" noRot="1" noChangeAspect="1" noEditPoints="1" noChangeArrowheads="1" noChangeShapeType="1"/>
              </p14:cNvContentPartPr>
              <p14:nvPr/>
            </p14:nvContentPartPr>
            <p14:xfrm>
              <a:off x="2500313" y="2874963"/>
              <a:ext cx="1724025" cy="3733800"/>
            </p14:xfrm>
          </p:contentPart>
        </mc:Choice>
        <mc:Fallback xmlns="">
          <p:pic>
            <p:nvPicPr>
              <p:cNvPr id="3076" name="Ink 4"/>
              <p:cNvPicPr>
                <a:picLocks noRot="1" noChangeAspect="1" noEditPoints="1" noChangeArrowheads="1" noChangeShapeType="1"/>
              </p:cNvPicPr>
              <p:nvPr/>
            </p:nvPicPr>
            <p:blipFill>
              <a:blip r:embed="rId8"/>
              <a:stretch>
                <a:fillRect/>
              </a:stretch>
            </p:blipFill>
            <p:spPr>
              <a:xfrm>
                <a:off x="2490953" y="2865603"/>
                <a:ext cx="1742745" cy="3752519"/>
              </a:xfrm>
              <a:prstGeom prst="rect">
                <a:avLst/>
              </a:prstGeom>
            </p:spPr>
          </p:pic>
        </mc:Fallback>
      </mc:AlternateContent>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sr-Cyrl-RS" dirty="0">
                <a:latin typeface="Palatino Linotype" pitchFamily="18" charset="0"/>
              </a:rPr>
              <a:t>White mass lesions - </a:t>
            </a:r>
            <a:r>
              <a:rPr lang="en-US" dirty="0">
                <a:latin typeface="Palatino Linotype" pitchFamily="18" charset="0"/>
              </a:rPr>
              <a:t>plaques</a:t>
            </a:r>
            <a:endParaRPr lang="en-US" dirty="0"/>
          </a:p>
        </p:txBody>
      </p:sp>
      <p:sp>
        <p:nvSpPr>
          <p:cNvPr id="3" name="Content Placeholder 2"/>
          <p:cNvSpPr>
            <a:spLocks noGrp="1"/>
          </p:cNvSpPr>
          <p:nvPr>
            <p:ph idx="1"/>
          </p:nvPr>
        </p:nvSpPr>
        <p:spPr>
          <a:xfrm>
            <a:off x="179512" y="1600200"/>
            <a:ext cx="8507288" cy="4525963"/>
          </a:xfrm>
        </p:spPr>
        <p:txBody>
          <a:bodyPr>
            <a:normAutofit fontScale="77500" lnSpcReduction="20000"/>
          </a:bodyPr>
          <a:lstStyle/>
          <a:p>
            <a:pPr indent="0" algn="l" rtl="0">
              <a:buNone/>
            </a:pPr>
            <a:r>
              <a:rPr lang="x-none" sz="3400" dirty="0">
                <a:latin typeface="Palatino Linotype" pitchFamily="18" charset="0"/>
              </a:rPr>
              <a:t>MS is pathohistologically characterized by demyelination, multifocal inflammation, reactive gliosis and damage to axons and oligodendrocytes</a:t>
            </a:r>
          </a:p>
          <a:p>
            <a:pPr indent="0" algn="l" rtl="0">
              <a:buNone/>
            </a:pPr>
            <a:endParaRPr lang="x-none" dirty="0">
              <a:latin typeface="Palatino Linotype" pitchFamily="18" charset="0"/>
            </a:endParaRPr>
          </a:p>
          <a:p>
            <a:pPr indent="0" algn="l" rtl="0">
              <a:buNone/>
            </a:pPr>
            <a:endParaRPr lang="x-none" dirty="0">
              <a:latin typeface="Palatino Linotype" pitchFamily="18" charset="0"/>
            </a:endParaRPr>
          </a:p>
          <a:p>
            <a:pPr algn="l" rtl="0"/>
            <a:r>
              <a:rPr lang="en-US" sz="3400" i="1" u="sng" dirty="0">
                <a:latin typeface="Palatino Linotype" pitchFamily="18" charset="0"/>
              </a:rPr>
              <a:t>Active lesion:</a:t>
            </a:r>
            <a:r>
              <a:rPr lang="en-US" sz="3400" dirty="0">
                <a:latin typeface="Palatino Linotype" pitchFamily="18" charset="0"/>
              </a:rPr>
              <a:t> lesion infiltrated macrophages which contain </a:t>
            </a:r>
            <a:r>
              <a:rPr lang="en-US" sz="3400" dirty="0" err="1">
                <a:latin typeface="Palatino Linotype" pitchFamily="18" charset="0"/>
              </a:rPr>
              <a:t>intracytop</a:t>
            </a:r>
            <a:r>
              <a:rPr lang="x-none" sz="3400" dirty="0">
                <a:latin typeface="Palatino Linotype" pitchFamily="18" charset="0"/>
              </a:rPr>
              <a:t>l</a:t>
            </a:r>
            <a:r>
              <a:rPr lang="en-US" sz="3400" dirty="0" err="1">
                <a:latin typeface="Palatino Linotype" pitchFamily="18" charset="0"/>
              </a:rPr>
              <a:t>asthmatic</a:t>
            </a:r>
            <a:r>
              <a:rPr lang="en-US" sz="3400" dirty="0">
                <a:latin typeface="Palatino Linotype" pitchFamily="18" charset="0"/>
              </a:rPr>
              <a:t> </a:t>
            </a:r>
            <a:r>
              <a:rPr lang="en-US" sz="3400" dirty="0" err="1">
                <a:latin typeface="Palatino Linotype" pitchFamily="18" charset="0"/>
              </a:rPr>
              <a:t>granules</a:t>
            </a:r>
            <a:r>
              <a:rPr lang="en-US" sz="3400" dirty="0">
                <a:latin typeface="Palatino Linotype" pitchFamily="18" charset="0"/>
              </a:rPr>
              <a:t> </a:t>
            </a:r>
            <a:r>
              <a:rPr lang="x-none" sz="3400" dirty="0">
                <a:latin typeface="Palatino Linotype" pitchFamily="18" charset="0"/>
              </a:rPr>
              <a:t>specific t</a:t>
            </a:r>
            <a:r>
              <a:rPr lang="en-US" sz="3400" dirty="0">
                <a:latin typeface="Palatino Linotype" pitchFamily="18" charset="0"/>
              </a:rPr>
              <a:t>he components of myelin sheath.</a:t>
            </a:r>
          </a:p>
          <a:p>
            <a:pPr algn="l" rtl="0"/>
            <a:r>
              <a:rPr lang="en-US" sz="3400" i="1" u="sng" dirty="0">
                <a:latin typeface="Palatino Linotype" pitchFamily="18" charset="0"/>
              </a:rPr>
              <a:t>Inactive lesion:</a:t>
            </a:r>
            <a:r>
              <a:rPr lang="en-US" sz="3400" dirty="0">
                <a:latin typeface="Palatino Linotype" pitchFamily="18" charset="0"/>
              </a:rPr>
              <a:t> change which contains fields of demyelination and remineralization with or without macrophages. Macrophages not contain products </a:t>
            </a:r>
            <a:r>
              <a:rPr lang="x-none" sz="3400" dirty="0">
                <a:latin typeface="Palatino Linotype" pitchFamily="18" charset="0"/>
              </a:rPr>
              <a:t>specific to</a:t>
            </a:r>
            <a:r>
              <a:rPr lang="en-US" sz="3400" dirty="0">
                <a:latin typeface="Palatino Linotype" pitchFamily="18" charset="0"/>
              </a:rPr>
              <a:t> the component</a:t>
            </a:r>
            <a:r>
              <a:rPr lang="x-none" sz="3400" dirty="0">
                <a:latin typeface="Palatino Linotype" pitchFamily="18" charset="0"/>
              </a:rPr>
              <a:t>e</a:t>
            </a:r>
            <a:r>
              <a:rPr lang="en-US" sz="3400" dirty="0">
                <a:latin typeface="Palatino Linotype" pitchFamily="18" charset="0"/>
              </a:rPr>
              <a:t>s myelin sheath.</a:t>
            </a:r>
          </a:p>
          <a:p>
            <a:pPr algn="l" rtl="0"/>
            <a:endParaRPr lang="en-US" dirty="0"/>
          </a:p>
        </p:txBody>
      </p:sp>
    </p:spTree>
    <p:extLst>
      <p:ext uri="{BB962C8B-B14F-4D97-AF65-F5344CB8AC3E}">
        <p14:creationId xmlns:p14="http://schemas.microsoft.com/office/powerpoint/2010/main" val="30941947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sr-Cyrl-RS" dirty="0">
                <a:latin typeface="Palatino Linotype" pitchFamily="18" charset="0"/>
              </a:rPr>
              <a:t>Gray matter lesions</a:t>
            </a:r>
            <a:r>
              <a:rPr lang="x-none" dirty="0">
                <a:latin typeface="Palatino Linotype" pitchFamily="18" charset="0"/>
              </a:rPr>
              <a:t> </a:t>
            </a:r>
            <a:endParaRPr lang="en-US" dirty="0"/>
          </a:p>
        </p:txBody>
      </p:sp>
      <p:sp>
        <p:nvSpPr>
          <p:cNvPr id="3" name="Content Placeholder 2"/>
          <p:cNvSpPr>
            <a:spLocks noGrp="1"/>
          </p:cNvSpPr>
          <p:nvPr>
            <p:ph idx="1"/>
          </p:nvPr>
        </p:nvSpPr>
        <p:spPr>
          <a:xfrm>
            <a:off x="179512" y="1600200"/>
            <a:ext cx="8640960" cy="4853136"/>
          </a:xfrm>
        </p:spPr>
        <p:txBody>
          <a:bodyPr>
            <a:normAutofit fontScale="62500" lnSpcReduction="20000"/>
          </a:bodyPr>
          <a:lstStyle/>
          <a:p>
            <a:pPr marL="800100" indent="-457200" algn="just" rtl="0"/>
            <a:r>
              <a:rPr lang="ru-RU" sz="3400" dirty="0">
                <a:latin typeface="Palatino Linotype" pitchFamily="18" charset="0"/>
              </a:rPr>
              <a:t>They occur in the form of demyelination and loss of oligodendrocytes, activation of microglia, transection of neurons, death of neurons and reduced number of presynaptic endings.</a:t>
            </a:r>
          </a:p>
          <a:p>
            <a:pPr marL="800100" indent="-457200" algn="just" rtl="0"/>
            <a:r>
              <a:rPr lang="ru-RU" sz="3400" dirty="0">
                <a:latin typeface="Palatino Linotype" pitchFamily="18" charset="0"/>
              </a:rPr>
              <a:t>Subpial lesions are the most common.</a:t>
            </a:r>
          </a:p>
          <a:p>
            <a:pPr marL="800100" indent="-457200" algn="just" rtl="0"/>
            <a:r>
              <a:rPr lang="ru-RU" sz="3400" dirty="0">
                <a:latin typeface="Palatino Linotype" pitchFamily="18" charset="0"/>
              </a:rPr>
              <a:t>They can occupy a large percentage of the surface of the cortex and usually extend to cortical layer III or IV.</a:t>
            </a:r>
          </a:p>
          <a:p>
            <a:pPr marL="800100" indent="-457200" algn="just" rtl="0"/>
            <a:r>
              <a:rPr lang="ru-RU" sz="3400" dirty="0">
                <a:latin typeface="Palatino Linotype" pitchFamily="18" charset="0"/>
              </a:rPr>
              <a:t>Cortical lesions are not visible on conventional MRI scans and require the use of special contrast media, which explains why they were not recognized as a common feature of MS until recently. In fact, cortical demyelination and gray matter atrophy are evident from the earliest stages of the disease, even before an accurate diagnosis is clinically defined, and continue to progress at an increasing rate throughout the course of the disease.</a:t>
            </a:r>
          </a:p>
          <a:p>
            <a:pPr marL="800100" indent="-457200" algn="just" rtl="0"/>
            <a:r>
              <a:rPr lang="ru-RU" sz="3400" dirty="0">
                <a:latin typeface="Palatino Linotype" pitchFamily="18" charset="0"/>
              </a:rPr>
              <a:t>Gray matter atrophy in people with MS is strongly correlated with cognitive deficits and clinical disability.</a:t>
            </a:r>
            <a:endParaRPr lang="en-US" dirty="0"/>
          </a:p>
        </p:txBody>
      </p:sp>
    </p:spTree>
    <p:extLst>
      <p:ext uri="{BB962C8B-B14F-4D97-AF65-F5344CB8AC3E}">
        <p14:creationId xmlns:p14="http://schemas.microsoft.com/office/powerpoint/2010/main" val="9976627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rtl="0"/>
            <a:r>
              <a:rPr lang="ru-RU" dirty="0">
                <a:latin typeface="Palatino Linotype" pitchFamily="18" charset="0"/>
              </a:rPr>
              <a:t>Key features of pathological lesions in MS</a:t>
            </a:r>
            <a:endParaRPr lang="en-US" dirty="0"/>
          </a:p>
        </p:txBody>
      </p:sp>
      <p:sp>
        <p:nvSpPr>
          <p:cNvPr id="3" name="Content Placeholder 2"/>
          <p:cNvSpPr>
            <a:spLocks noGrp="1"/>
          </p:cNvSpPr>
          <p:nvPr>
            <p:ph idx="1"/>
          </p:nvPr>
        </p:nvSpPr>
        <p:spPr>
          <a:xfrm>
            <a:off x="179512" y="1715393"/>
            <a:ext cx="8640960" cy="4853136"/>
          </a:xfrm>
        </p:spPr>
        <p:txBody>
          <a:bodyPr>
            <a:normAutofit fontScale="85000" lnSpcReduction="20000"/>
          </a:bodyPr>
          <a:lstStyle/>
          <a:p>
            <a:pPr lvl="0" algn="just" rtl="0"/>
            <a:r>
              <a:rPr lang="sr-Cyrl-RS" dirty="0">
                <a:latin typeface="Palatino Linotype" panose="02040502050505030304" pitchFamily="18" charset="0"/>
              </a:rPr>
              <a:t>Pathohistological</a:t>
            </a:r>
            <a:r>
              <a:rPr lang="en-US" dirty="0">
                <a:latin typeface="Palatino Linotype" panose="02040502050505030304" pitchFamily="18" charset="0"/>
              </a:rPr>
              <a:t> characteristic of multiple sclerosis is </a:t>
            </a:r>
            <a:r>
              <a:rPr lang="sr-Cyrl-RS" dirty="0">
                <a:latin typeface="Palatino Linotype" panose="02040502050505030304" pitchFamily="18" charset="0"/>
              </a:rPr>
              <a:t>focal</a:t>
            </a:r>
            <a:r>
              <a:rPr lang="en-US" dirty="0">
                <a:latin typeface="Palatino Linotype" panose="02040502050505030304" pitchFamily="18" charset="0"/>
              </a:rPr>
              <a:t> demyelination lesion, with perivascular </a:t>
            </a:r>
            <a:r>
              <a:rPr lang="sr-Cyrl-RS" dirty="0">
                <a:latin typeface="Palatino Linotype" panose="02040502050505030304" pitchFamily="18" charset="0"/>
              </a:rPr>
              <a:t>inflammatory</a:t>
            </a:r>
            <a:r>
              <a:rPr lang="en-US" dirty="0">
                <a:latin typeface="Palatino Linotype" panose="02040502050505030304" pitchFamily="18" charset="0"/>
              </a:rPr>
              <a:t> infiltration and </a:t>
            </a:r>
            <a:r>
              <a:rPr lang="sr-Cyrl-RS" dirty="0">
                <a:latin typeface="Palatino Linotype" panose="02040502050505030304" pitchFamily="18" charset="0"/>
              </a:rPr>
              <a:t>focal </a:t>
            </a:r>
            <a:r>
              <a:rPr lang="en-US" dirty="0">
                <a:latin typeface="Palatino Linotype" panose="02040502050505030304" pitchFamily="18" charset="0"/>
              </a:rPr>
              <a:t>damage of blood brain barrier.</a:t>
            </a:r>
          </a:p>
          <a:p>
            <a:pPr lvl="0" algn="just" rtl="0"/>
            <a:r>
              <a:rPr lang="en-US" dirty="0">
                <a:latin typeface="Palatino Linotype" panose="02040502050505030304" pitchFamily="18" charset="0"/>
              </a:rPr>
              <a:t>Axonopathy is early and important characteristic of acute MS lesion.</a:t>
            </a:r>
          </a:p>
          <a:p>
            <a:pPr lvl="0" algn="just" rtl="0"/>
            <a:r>
              <a:rPr lang="en-US" dirty="0">
                <a:latin typeface="Palatino Linotype" panose="02040502050505030304" pitchFamily="18" charset="0"/>
              </a:rPr>
              <a:t>Damages of central </a:t>
            </a:r>
            <a:r>
              <a:rPr lang="en-US" dirty="0" err="1">
                <a:latin typeface="Palatino Linotype" panose="02040502050505030304" pitchFamily="18" charset="0"/>
              </a:rPr>
              <a:t>heatng</a:t>
            </a:r>
            <a:r>
              <a:rPr lang="en-US" dirty="0">
                <a:latin typeface="Palatino Linotype" panose="02040502050505030304" pitchFamily="18" charset="0"/>
              </a:rPr>
              <a:t> nervous system include demyelination, apoptosis and loss of oligodendrocytes and transections of </a:t>
            </a:r>
            <a:r>
              <a:rPr lang="sr-Cyrl-RS" dirty="0">
                <a:latin typeface="Palatino Linotype" panose="02040502050505030304" pitchFamily="18" charset="0"/>
              </a:rPr>
              <a:t>axon</a:t>
            </a:r>
            <a:r>
              <a:rPr lang="en-US" dirty="0">
                <a:latin typeface="Palatino Linotype" panose="02040502050505030304" pitchFamily="18" charset="0"/>
              </a:rPr>
              <a:t>s</a:t>
            </a:r>
            <a:r>
              <a:rPr lang="sr-Cyrl-RS" dirty="0">
                <a:latin typeface="Palatino Linotype" panose="02040502050505030304" pitchFamily="18" charset="0"/>
              </a:rPr>
              <a:t>.</a:t>
            </a:r>
            <a:endParaRPr lang="en-US" dirty="0">
              <a:latin typeface="Palatino Linotype" panose="02040502050505030304" pitchFamily="18" charset="0"/>
            </a:endParaRPr>
          </a:p>
          <a:p>
            <a:pPr lvl="0" algn="just" rtl="0"/>
            <a:r>
              <a:rPr lang="en-US" dirty="0">
                <a:latin typeface="Palatino Linotype" panose="02040502050505030304" pitchFamily="18" charset="0"/>
              </a:rPr>
              <a:t>Both grey and white matter are affected.</a:t>
            </a:r>
          </a:p>
          <a:p>
            <a:pPr lvl="0" algn="just" rtl="0"/>
            <a:r>
              <a:rPr lang="en-US" dirty="0">
                <a:latin typeface="Palatino Linotype" panose="02040502050505030304" pitchFamily="18" charset="0"/>
              </a:rPr>
              <a:t>Pathological </a:t>
            </a:r>
            <a:r>
              <a:rPr lang="sr-Cyrl-RS" dirty="0">
                <a:latin typeface="Palatino Linotype" panose="02040502050505030304" pitchFamily="18" charset="0"/>
              </a:rPr>
              <a:t>changes</a:t>
            </a:r>
            <a:r>
              <a:rPr lang="en-US" dirty="0">
                <a:latin typeface="Palatino Linotype" panose="02040502050505030304" pitchFamily="18" charset="0"/>
              </a:rPr>
              <a:t> in MS are heterogeneous and evolve during time.</a:t>
            </a:r>
          </a:p>
        </p:txBody>
      </p:sp>
    </p:spTree>
    <p:extLst>
      <p:ext uri="{BB962C8B-B14F-4D97-AF65-F5344CB8AC3E}">
        <p14:creationId xmlns:p14="http://schemas.microsoft.com/office/powerpoint/2010/main" val="11810558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rtl="0"/>
            <a:r>
              <a:rPr lang="x-none" dirty="0">
                <a:latin typeface="Palatino Linotype" pitchFamily="18" charset="0"/>
              </a:rPr>
              <a:t>Activation of autoreactive T lymphocytes</a:t>
            </a:r>
            <a:endParaRPr lang="en-US" dirty="0">
              <a:latin typeface="Palatino Linotype" pitchFamily="18" charset="0"/>
            </a:endParaRPr>
          </a:p>
        </p:txBody>
      </p:sp>
      <p:sp>
        <p:nvSpPr>
          <p:cNvPr id="3" name="Content Placeholder 2"/>
          <p:cNvSpPr>
            <a:spLocks noGrp="1"/>
          </p:cNvSpPr>
          <p:nvPr>
            <p:ph idx="1"/>
          </p:nvPr>
        </p:nvSpPr>
        <p:spPr>
          <a:xfrm>
            <a:off x="323528" y="2071389"/>
            <a:ext cx="8424936" cy="4525963"/>
          </a:xfrm>
        </p:spPr>
        <p:txBody>
          <a:bodyPr>
            <a:normAutofit fontScale="77500" lnSpcReduction="20000"/>
          </a:bodyPr>
          <a:lstStyle/>
          <a:p>
            <a:pPr algn="just" rtl="0"/>
            <a:r>
              <a:rPr lang="en-US" dirty="0">
                <a:latin typeface="Palatino Linotype" pitchFamily="18" charset="0"/>
              </a:rPr>
              <a:t>A</a:t>
            </a:r>
            <a:r>
              <a:rPr lang="x-none" dirty="0">
                <a:latin typeface="Palatino Linotype" pitchFamily="18" charset="0"/>
              </a:rPr>
              <a:t>utoreactive myelin-specific T lymphocytes are found in the peripheral blood and cerebrospinal fluid of MS patients in the same percentage as in healthy people, but they differ phenotypically, they are mainly memory and activated T lymphocytes, while naive T lymphocytes are present in healthy people.</a:t>
            </a:r>
          </a:p>
          <a:p>
            <a:pPr algn="just" rtl="0"/>
            <a:endParaRPr lang="en-US" dirty="0">
              <a:latin typeface="Palatino Linotype" pitchFamily="18" charset="0"/>
            </a:endParaRPr>
          </a:p>
          <a:p>
            <a:pPr algn="just" rtl="0"/>
            <a:r>
              <a:rPr lang="x-none" dirty="0">
                <a:latin typeface="Palatino Linotype" pitchFamily="18" charset="0"/>
              </a:rPr>
              <a:t>The exact mechanism of activation of these cells is not known, it is possible that they are activated due to</a:t>
            </a:r>
          </a:p>
          <a:p>
            <a:pPr marL="514350" indent="-514350" algn="just" rtl="0">
              <a:buFont typeface="Courier New" pitchFamily="49" charset="0"/>
              <a:buChar char="o"/>
            </a:pPr>
            <a:r>
              <a:rPr lang="x-none" dirty="0">
                <a:latin typeface="Palatino Linotype" pitchFamily="18" charset="0"/>
              </a:rPr>
              <a:t>molecular mimicry</a:t>
            </a:r>
          </a:p>
          <a:p>
            <a:pPr marL="514350" indent="-514350" algn="just" rtl="0">
              <a:buFont typeface="Courier New" pitchFamily="49" charset="0"/>
              <a:buChar char="o"/>
            </a:pPr>
            <a:r>
              <a:rPr lang="x-none" dirty="0">
                <a:latin typeface="Palatino Linotype" pitchFamily="18" charset="0"/>
              </a:rPr>
              <a:t>or are activated in cervical lymph nodes that constitutively express myelin antigens</a:t>
            </a:r>
            <a:endParaRPr lang="en-US" dirty="0">
              <a:latin typeface="Palatino Linotype" pitchFamily="18" charset="0"/>
            </a:endParaRPr>
          </a:p>
          <a:p>
            <a:pPr algn="just" rtl="0"/>
            <a:endParaRPr lang="en-US" dirty="0">
              <a:latin typeface="Palatino Linotype"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rtl="0"/>
            <a:r>
              <a:rPr lang="x-none" sz="2400" dirty="0">
                <a:latin typeface="Palatino Linotype" pitchFamily="18" charset="0"/>
              </a:rPr>
              <a:t>Activation of CD4+ lymphocytes in the periphery produces different subsets of helper T lymphocytes, but Th1 and Th17 lymphocytes are important for the pathogenesis of MS</a:t>
            </a:r>
            <a:endParaRPr lang="en-US" sz="2400" dirty="0">
              <a:latin typeface="Palatino Linotype" pitchFamily="18" charset="0"/>
            </a:endParaRPr>
          </a:p>
        </p:txBody>
      </p:sp>
      <p:pic>
        <p:nvPicPr>
          <p:cNvPr id="1026" name="Picture 2"/>
          <p:cNvPicPr>
            <a:picLocks noGrp="1" noChangeAspect="1" noChangeArrowheads="1"/>
          </p:cNvPicPr>
          <p:nvPr>
            <p:ph idx="1"/>
          </p:nvPr>
        </p:nvPicPr>
        <p:blipFill>
          <a:blip r:embed="rId2" cstate="print"/>
          <a:srcRect/>
          <a:stretch>
            <a:fillRect/>
          </a:stretch>
        </p:blipFill>
        <p:spPr bwMode="auto">
          <a:xfrm>
            <a:off x="971600" y="1600199"/>
            <a:ext cx="7287070" cy="4977367"/>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pPr algn="l" rtl="0"/>
            <a:r>
              <a:rPr lang="x-none" dirty="0">
                <a:latin typeface="Palatino Linotype" pitchFamily="18" charset="0"/>
              </a:rPr>
              <a:t>The role of CD8</a:t>
            </a:r>
            <a:r>
              <a:rPr lang="x-none" baseline="30000" dirty="0">
                <a:latin typeface="Palatino Linotype" pitchFamily="18" charset="0"/>
              </a:rPr>
              <a:t>+</a:t>
            </a:r>
            <a:r>
              <a:rPr lang="x-none" dirty="0">
                <a:latin typeface="Palatino Linotype" pitchFamily="18" charset="0"/>
              </a:rPr>
              <a:t>lymphocytes</a:t>
            </a:r>
            <a:endParaRPr lang="en-US" dirty="0">
              <a:latin typeface="Palatino Linotype" pitchFamily="18" charset="0"/>
            </a:endParaRPr>
          </a:p>
        </p:txBody>
      </p:sp>
      <p:sp>
        <p:nvSpPr>
          <p:cNvPr id="3" name="Content Placeholder 2"/>
          <p:cNvSpPr>
            <a:spLocks noGrp="1"/>
          </p:cNvSpPr>
          <p:nvPr>
            <p:ph idx="1"/>
          </p:nvPr>
        </p:nvSpPr>
        <p:spPr/>
        <p:txBody>
          <a:bodyPr>
            <a:normAutofit lnSpcReduction="10000"/>
          </a:bodyPr>
          <a:lstStyle/>
          <a:p>
            <a:pPr algn="just" rtl="0"/>
            <a:r>
              <a:rPr lang="x-none" dirty="0">
                <a:latin typeface="Palatino Linotype" pitchFamily="18" charset="0"/>
              </a:rPr>
              <a:t>CD8</a:t>
            </a:r>
            <a:r>
              <a:rPr lang="x-none" baseline="30000" dirty="0">
                <a:latin typeface="Palatino Linotype" pitchFamily="18" charset="0"/>
              </a:rPr>
              <a:t>+</a:t>
            </a:r>
            <a:r>
              <a:rPr lang="x-none" dirty="0">
                <a:latin typeface="Palatino Linotype" pitchFamily="18" charset="0"/>
              </a:rPr>
              <a:t>lymphocytes are present in the infiltrates (often </a:t>
            </a:r>
            <a:r>
              <a:rPr lang="en-US" dirty="0">
                <a:latin typeface="Palatino Linotype" pitchFamily="18" charset="0"/>
              </a:rPr>
              <a:t>in higher percentages compared to </a:t>
            </a:r>
            <a:r>
              <a:rPr lang="x-none" dirty="0">
                <a:latin typeface="Palatino Linotype" pitchFamily="18" charset="0"/>
              </a:rPr>
              <a:t>CD4</a:t>
            </a:r>
            <a:r>
              <a:rPr lang="x-none" baseline="30000" dirty="0">
                <a:latin typeface="Palatino Linotype" pitchFamily="18" charset="0"/>
              </a:rPr>
              <a:t>+</a:t>
            </a:r>
            <a:r>
              <a:rPr lang="x-none" dirty="0">
                <a:latin typeface="Palatino Linotype" pitchFamily="18" charset="0"/>
              </a:rPr>
              <a:t>lymphocytes</a:t>
            </a:r>
            <a:r>
              <a:rPr lang="en-US" dirty="0">
                <a:latin typeface="Palatino Linotype" pitchFamily="18" charset="0"/>
              </a:rPr>
              <a:t>)</a:t>
            </a:r>
            <a:endParaRPr lang="x-none" dirty="0">
              <a:latin typeface="Palatino Linotype" pitchFamily="18" charset="0"/>
            </a:endParaRPr>
          </a:p>
          <a:p>
            <a:pPr algn="just" rtl="0"/>
            <a:r>
              <a:rPr lang="x-none" dirty="0">
                <a:latin typeface="Palatino Linotype" pitchFamily="18" charset="0"/>
              </a:rPr>
              <a:t>There is a clonal expansion</a:t>
            </a:r>
            <a:r>
              <a:rPr lang="en-US" dirty="0">
                <a:latin typeface="Palatino Linotype" pitchFamily="18" charset="0"/>
              </a:rPr>
              <a:t> of CD8+ T cells</a:t>
            </a:r>
            <a:endParaRPr lang="x-none" dirty="0">
              <a:latin typeface="Palatino Linotype" pitchFamily="18" charset="0"/>
            </a:endParaRPr>
          </a:p>
          <a:p>
            <a:pPr algn="just"/>
            <a:r>
              <a:rPr lang="x-none" dirty="0">
                <a:latin typeface="Palatino Linotype" pitchFamily="18" charset="0"/>
              </a:rPr>
              <a:t>They can increase</a:t>
            </a:r>
            <a:r>
              <a:rPr lang="en-US" dirty="0">
                <a:latin typeface="Palatino Linotype" pitchFamily="18" charset="0"/>
              </a:rPr>
              <a:t> </a:t>
            </a:r>
            <a:r>
              <a:rPr lang="x-none" dirty="0">
                <a:latin typeface="Palatino Linotype" pitchFamily="18" charset="0"/>
              </a:rPr>
              <a:t>permeability</a:t>
            </a:r>
            <a:r>
              <a:rPr lang="en-US" dirty="0">
                <a:latin typeface="Palatino Linotype" pitchFamily="18" charset="0"/>
              </a:rPr>
              <a:t> of </a:t>
            </a:r>
            <a:r>
              <a:rPr lang="x-none" dirty="0">
                <a:latin typeface="Palatino Linotype" pitchFamily="18" charset="0"/>
              </a:rPr>
              <a:t>blood-brain barrier</a:t>
            </a:r>
          </a:p>
          <a:p>
            <a:pPr algn="just" rtl="0"/>
            <a:r>
              <a:rPr lang="x-none" dirty="0">
                <a:latin typeface="Palatino Linotype" pitchFamily="18" charset="0"/>
              </a:rPr>
              <a:t>Passive transfer can cause EAE</a:t>
            </a:r>
          </a:p>
          <a:p>
            <a:pPr algn="just" rtl="0"/>
            <a:r>
              <a:rPr lang="en-US" i="1" dirty="0">
                <a:latin typeface="Palatino Linotype" pitchFamily="18" charset="0"/>
              </a:rPr>
              <a:t>I</a:t>
            </a:r>
            <a:r>
              <a:rPr lang="x-none" i="1" dirty="0">
                <a:latin typeface="Palatino Linotype" pitchFamily="18" charset="0"/>
              </a:rPr>
              <a:t>in vitro</a:t>
            </a:r>
            <a:r>
              <a:rPr lang="en-US" i="1" dirty="0">
                <a:latin typeface="Palatino Linotype" pitchFamily="18" charset="0"/>
              </a:rPr>
              <a:t> </a:t>
            </a:r>
            <a:r>
              <a:rPr lang="x-none" dirty="0">
                <a:latin typeface="Palatino Linotype" pitchFamily="18" charset="0"/>
              </a:rPr>
              <a:t>studies indicate that they can directly damage neurons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x-none" dirty="0">
                <a:latin typeface="Palatino Linotype" pitchFamily="18" charset="0"/>
              </a:rPr>
              <a:t>The role of </a:t>
            </a:r>
            <a:r>
              <a:rPr lang="en-US" dirty="0">
                <a:latin typeface="Palatino Linotype" pitchFamily="18" charset="0"/>
              </a:rPr>
              <a:t>B</a:t>
            </a:r>
            <a:r>
              <a:rPr lang="x-none" dirty="0">
                <a:latin typeface="Palatino Linotype" pitchFamily="18" charset="0"/>
              </a:rPr>
              <a:t> lymphocytes</a:t>
            </a:r>
            <a:endParaRPr lang="en-US" dirty="0"/>
          </a:p>
        </p:txBody>
      </p:sp>
      <p:sp>
        <p:nvSpPr>
          <p:cNvPr id="3" name="Content Placeholder 2"/>
          <p:cNvSpPr>
            <a:spLocks noGrp="1"/>
          </p:cNvSpPr>
          <p:nvPr>
            <p:ph idx="1"/>
          </p:nvPr>
        </p:nvSpPr>
        <p:spPr/>
        <p:txBody>
          <a:bodyPr>
            <a:normAutofit fontScale="70000" lnSpcReduction="20000"/>
          </a:bodyPr>
          <a:lstStyle/>
          <a:p>
            <a:pPr algn="just" rtl="0"/>
            <a:endParaRPr lang="x-none" dirty="0">
              <a:latin typeface="Palatino Linotype" pitchFamily="18" charset="0"/>
            </a:endParaRPr>
          </a:p>
          <a:p>
            <a:pPr algn="just" rtl="0"/>
            <a:r>
              <a:rPr lang="x-none" dirty="0">
                <a:latin typeface="Palatino Linotype" pitchFamily="18" charset="0"/>
              </a:rPr>
              <a:t>Analysis</a:t>
            </a:r>
            <a:r>
              <a:rPr lang="en-US" dirty="0">
                <a:latin typeface="Palatino Linotype" pitchFamily="18" charset="0"/>
              </a:rPr>
              <a:t> of B cells from </a:t>
            </a:r>
            <a:r>
              <a:rPr lang="x-none" dirty="0">
                <a:latin typeface="Palatino Linotype" pitchFamily="18" charset="0"/>
              </a:rPr>
              <a:t>CS</a:t>
            </a:r>
            <a:r>
              <a:rPr lang="en-US" dirty="0">
                <a:latin typeface="Palatino Linotype" pitchFamily="18" charset="0"/>
              </a:rPr>
              <a:t>F</a:t>
            </a:r>
            <a:r>
              <a:rPr lang="x-none" dirty="0">
                <a:latin typeface="Palatino Linotype" pitchFamily="18" charset="0"/>
              </a:rPr>
              <a:t> or from parenchymal lesions that occur in MS show clonal proliferation</a:t>
            </a:r>
            <a:r>
              <a:rPr lang="en-US" dirty="0">
                <a:latin typeface="Palatino Linotype" pitchFamily="18" charset="0"/>
              </a:rPr>
              <a:t> of these cells</a:t>
            </a:r>
          </a:p>
          <a:p>
            <a:pPr algn="just" rtl="0"/>
            <a:r>
              <a:rPr lang="x-none" dirty="0">
                <a:latin typeface="Palatino Linotype" pitchFamily="18" charset="0"/>
              </a:rPr>
              <a:t>There is persistent intrathecal synthesis of oligoclonal immunoglobulins</a:t>
            </a:r>
          </a:p>
          <a:p>
            <a:pPr algn="just" rtl="0"/>
            <a:r>
              <a:rPr lang="x-none" dirty="0">
                <a:latin typeface="Palatino Linotype" pitchFamily="18" charset="0"/>
              </a:rPr>
              <a:t>They may directly participate in demyelination by secreting antibodies that bind to oligodendrocytes</a:t>
            </a:r>
          </a:p>
          <a:p>
            <a:pPr algn="just" rtl="0"/>
            <a:r>
              <a:rPr lang="x-none" dirty="0">
                <a:latin typeface="Palatino Linotype" pitchFamily="18" charset="0"/>
              </a:rPr>
              <a:t>In progressive forms of the disease, follicle-like aggregates of lymphocytes containing germinal centers are formed</a:t>
            </a:r>
            <a:r>
              <a:rPr lang="en-US" dirty="0">
                <a:latin typeface="Palatino Linotype" pitchFamily="18" charset="0"/>
              </a:rPr>
              <a:t> </a:t>
            </a:r>
            <a:r>
              <a:rPr lang="x-none" dirty="0">
                <a:latin typeface="Palatino Linotype" pitchFamily="18" charset="0"/>
              </a:rPr>
              <a:t>(proliferation, selection, affinity maturation occur locally in the CNS)</a:t>
            </a:r>
            <a:endParaRPr lang="en-US" dirty="0">
              <a:latin typeface="Palatino Linotype" pitchFamily="18" charset="0"/>
            </a:endParaRPr>
          </a:p>
          <a:p>
            <a:pPr algn="just" rtl="0"/>
            <a:r>
              <a:rPr lang="x-none" dirty="0">
                <a:latin typeface="Palatino Linotype" pitchFamily="18" charset="0"/>
              </a:rPr>
              <a:t>Antibodies that </a:t>
            </a:r>
            <a:r>
              <a:rPr lang="en-US" dirty="0">
                <a:latin typeface="Palatino Linotype" pitchFamily="18" charset="0"/>
              </a:rPr>
              <a:t>deplete B </a:t>
            </a:r>
            <a:r>
              <a:rPr lang="x-none" dirty="0">
                <a:latin typeface="Palatino Linotype" pitchFamily="18" charset="0"/>
              </a:rPr>
              <a:t>lymphocytes such as rituximab (</a:t>
            </a:r>
            <a:r>
              <a:rPr lang="en-US" dirty="0">
                <a:latin typeface="Palatino Linotype" pitchFamily="18" charset="0"/>
              </a:rPr>
              <a:t>anti-CD20</a:t>
            </a:r>
            <a:r>
              <a:rPr lang="x-none" dirty="0">
                <a:latin typeface="Palatino Linotype" pitchFamily="18" charset="0"/>
              </a:rPr>
              <a:t>monoclonal antibody) reduces inflammation in the CNS and clinical relapses</a:t>
            </a:r>
            <a:endParaRPr lang="en-US" dirty="0">
              <a:latin typeface="Palatino Linotype"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x-none" dirty="0">
                <a:latin typeface="Palatino Linotype" pitchFamily="18" charset="0"/>
              </a:rPr>
              <a:t>Diagnosing </a:t>
            </a:r>
            <a:r>
              <a:rPr lang="en-US" dirty="0">
                <a:latin typeface="Palatino Linotype" pitchFamily="18" charset="0"/>
              </a:rPr>
              <a:t>of </a:t>
            </a:r>
            <a:r>
              <a:rPr lang="x-none" dirty="0">
                <a:latin typeface="Palatino Linotype" pitchFamily="18" charset="0"/>
              </a:rPr>
              <a:t>MS</a:t>
            </a:r>
            <a:endParaRPr lang="en-US" dirty="0">
              <a:latin typeface="Palatino Linotype" pitchFamily="18" charset="0"/>
            </a:endParaRPr>
          </a:p>
        </p:txBody>
      </p:sp>
      <p:sp>
        <p:nvSpPr>
          <p:cNvPr id="3" name="Content Placeholder 2"/>
          <p:cNvSpPr>
            <a:spLocks noGrp="1"/>
          </p:cNvSpPr>
          <p:nvPr>
            <p:ph idx="1"/>
          </p:nvPr>
        </p:nvSpPr>
        <p:spPr/>
        <p:txBody>
          <a:bodyPr/>
          <a:lstStyle/>
          <a:p>
            <a:pPr marL="971550" lvl="1" indent="-514350" algn="l" rtl="0">
              <a:buFont typeface="+mj-lt"/>
              <a:buAutoNum type="arabicPeriod"/>
            </a:pPr>
            <a:endParaRPr lang="en-US" dirty="0">
              <a:latin typeface="Palatino Linotype" pitchFamily="18" charset="0"/>
            </a:endParaRPr>
          </a:p>
          <a:p>
            <a:pPr marL="971550" lvl="1" indent="-514350" algn="l" rtl="0">
              <a:buFont typeface="+mj-lt"/>
              <a:buAutoNum type="arabicPeriod"/>
            </a:pPr>
            <a:r>
              <a:rPr lang="en-US" dirty="0">
                <a:latin typeface="Palatino Linotype" pitchFamily="18" charset="0"/>
              </a:rPr>
              <a:t>O</a:t>
            </a:r>
            <a:r>
              <a:rPr lang="x-none" dirty="0">
                <a:latin typeface="Palatino Linotype" pitchFamily="18" charset="0"/>
              </a:rPr>
              <a:t>ccurrence of typical symptoms disseminated in time and space in combination with</a:t>
            </a:r>
          </a:p>
          <a:p>
            <a:pPr marL="971550" lvl="1" indent="-514350" algn="l" rtl="0">
              <a:buFont typeface="+mj-lt"/>
              <a:buAutoNum type="arabicPeriod"/>
            </a:pPr>
            <a:r>
              <a:rPr lang="en-US" dirty="0">
                <a:latin typeface="Palatino Linotype" pitchFamily="18" charset="0"/>
              </a:rPr>
              <a:t>V</a:t>
            </a:r>
            <a:r>
              <a:rPr lang="x-none" dirty="0">
                <a:latin typeface="Palatino Linotype" pitchFamily="18" charset="0"/>
              </a:rPr>
              <a:t>isualization techniques (magnetic resonance),</a:t>
            </a:r>
          </a:p>
          <a:p>
            <a:pPr marL="971550" lvl="1" indent="-514350" algn="l" rtl="0">
              <a:buFont typeface="+mj-lt"/>
              <a:buAutoNum type="arabicPeriod"/>
            </a:pPr>
            <a:r>
              <a:rPr lang="en-US" dirty="0">
                <a:latin typeface="Palatino Linotype" pitchFamily="18" charset="0"/>
              </a:rPr>
              <a:t>E</a:t>
            </a:r>
            <a:r>
              <a:rPr lang="x-none" dirty="0">
                <a:latin typeface="Palatino Linotype" pitchFamily="18" charset="0"/>
              </a:rPr>
              <a:t>xamination</a:t>
            </a:r>
            <a:r>
              <a:rPr lang="en-US" dirty="0">
                <a:latin typeface="Palatino Linotype" pitchFamily="18" charset="0"/>
              </a:rPr>
              <a:t> of </a:t>
            </a:r>
            <a:r>
              <a:rPr lang="x-none" dirty="0">
                <a:latin typeface="Palatino Linotype" pitchFamily="18" charset="0"/>
              </a:rPr>
              <a:t>cerebrospinal fluid and</a:t>
            </a:r>
          </a:p>
          <a:p>
            <a:pPr marL="971550" lvl="1" indent="-514350" algn="l" rtl="0">
              <a:buFont typeface="+mj-lt"/>
              <a:buAutoNum type="arabicPeriod"/>
            </a:pPr>
            <a:r>
              <a:rPr lang="en-US" dirty="0">
                <a:latin typeface="Palatino Linotype" pitchFamily="18" charset="0"/>
              </a:rPr>
              <a:t>E</a:t>
            </a:r>
            <a:r>
              <a:rPr lang="x-none" dirty="0">
                <a:latin typeface="Palatino Linotype" pitchFamily="18" charset="0"/>
              </a:rPr>
              <a:t>xamining the evoked potentials.</a:t>
            </a:r>
            <a:endParaRPr lang="en-US" dirty="0">
              <a:latin typeface="Palatino Linotype"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6130"/>
          </a:xfrm>
        </p:spPr>
        <p:txBody>
          <a:bodyPr/>
          <a:lstStyle/>
          <a:p>
            <a:pPr algn="l" rtl="0"/>
            <a:r>
              <a:rPr lang="x-none" dirty="0">
                <a:latin typeface="Palatino Linotype" pitchFamily="18" charset="0"/>
              </a:rPr>
              <a:t>Multiple Sclerosis (MS)</a:t>
            </a:r>
            <a:endParaRPr lang="en-US" dirty="0"/>
          </a:p>
        </p:txBody>
      </p:sp>
      <p:sp>
        <p:nvSpPr>
          <p:cNvPr id="3" name="Content Placeholder 2"/>
          <p:cNvSpPr>
            <a:spLocks noGrp="1"/>
          </p:cNvSpPr>
          <p:nvPr>
            <p:ph idx="1"/>
          </p:nvPr>
        </p:nvSpPr>
        <p:spPr>
          <a:xfrm>
            <a:off x="457200" y="1412776"/>
            <a:ext cx="8229600" cy="4713387"/>
          </a:xfrm>
        </p:spPr>
        <p:txBody>
          <a:bodyPr>
            <a:normAutofit fontScale="92500"/>
          </a:bodyPr>
          <a:lstStyle/>
          <a:p>
            <a:pPr algn="l" rtl="0"/>
            <a:endParaRPr lang="x-none" dirty="0">
              <a:latin typeface="Palatino Linotype" pitchFamily="18" charset="0"/>
            </a:endParaRPr>
          </a:p>
          <a:p>
            <a:pPr algn="l" rtl="0"/>
            <a:r>
              <a:rPr lang="en-US" dirty="0">
                <a:latin typeface="Palatino Linotype" pitchFamily="18" charset="0"/>
              </a:rPr>
              <a:t>M</a:t>
            </a:r>
            <a:r>
              <a:rPr lang="x-none" dirty="0">
                <a:latin typeface="Palatino Linotype" pitchFamily="18" charset="0"/>
              </a:rPr>
              <a:t>S</a:t>
            </a:r>
            <a:r>
              <a:rPr lang="en-US" dirty="0">
                <a:latin typeface="Palatino Linotype" pitchFamily="18" charset="0"/>
              </a:rPr>
              <a:t> </a:t>
            </a:r>
            <a:r>
              <a:rPr lang="x-none" dirty="0">
                <a:latin typeface="Palatino Linotype" pitchFamily="18" charset="0"/>
              </a:rPr>
              <a:t>is</a:t>
            </a:r>
            <a:r>
              <a:rPr lang="en-US" dirty="0">
                <a:latin typeface="Palatino Linotype" pitchFamily="18" charset="0"/>
              </a:rPr>
              <a:t> a </a:t>
            </a:r>
            <a:r>
              <a:rPr lang="ru-RU" dirty="0">
                <a:latin typeface="Palatino Linotype" pitchFamily="18" charset="0"/>
              </a:rPr>
              <a:t>chronic inflammatory demyelinating disease of the CNS,</a:t>
            </a:r>
            <a:r>
              <a:rPr lang="en-US" dirty="0">
                <a:latin typeface="Palatino Linotype" pitchFamily="18" charset="0"/>
              </a:rPr>
              <a:t> with the main role of T </a:t>
            </a:r>
            <a:r>
              <a:rPr lang="x-none" dirty="0">
                <a:latin typeface="Palatino Linotype" pitchFamily="18" charset="0"/>
              </a:rPr>
              <a:t>lymphocytes</a:t>
            </a:r>
            <a:r>
              <a:rPr lang="en-US" dirty="0">
                <a:latin typeface="Palatino Linotype" pitchFamily="18" charset="0"/>
              </a:rPr>
              <a:t> in pathogenesis</a:t>
            </a:r>
            <a:r>
              <a:rPr lang="x-none" dirty="0">
                <a:latin typeface="Palatino Linotype" pitchFamily="18" charset="0"/>
              </a:rPr>
              <a:t>.</a:t>
            </a:r>
          </a:p>
          <a:p>
            <a:pPr algn="l" rtl="0"/>
            <a:r>
              <a:rPr lang="ru-RU" dirty="0">
                <a:latin typeface="Palatino Linotype" pitchFamily="18" charset="0"/>
              </a:rPr>
              <a:t>The average age at the appearance of the first symptoms of the disease is 28–31 years.</a:t>
            </a:r>
            <a:endParaRPr lang="x-none" dirty="0">
              <a:latin typeface="Palatino Linotype" pitchFamily="18" charset="0"/>
            </a:endParaRPr>
          </a:p>
          <a:p>
            <a:pPr algn="l" rtl="0"/>
            <a:r>
              <a:rPr lang="x-none" dirty="0">
                <a:latin typeface="Palatino Linotype" pitchFamily="18" charset="0"/>
              </a:rPr>
              <a:t>It is manifested by sensory, motor, autonomic and neurocognitive disorders.</a:t>
            </a:r>
          </a:p>
          <a:p>
            <a:pPr algn="l" rtl="0"/>
            <a:endParaRPr lang="x-none" dirty="0">
              <a:latin typeface="Palatino Linotype"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rtl="0"/>
            <a:r>
              <a:rPr lang="x-none" dirty="0">
                <a:latin typeface="Palatino Linotype" pitchFamily="18" charset="0"/>
              </a:rPr>
              <a:t>Examination of the cerebrospinal fluid</a:t>
            </a:r>
            <a:endParaRPr lang="en-US" dirty="0"/>
          </a:p>
        </p:txBody>
      </p:sp>
      <p:sp>
        <p:nvSpPr>
          <p:cNvPr id="3" name="Content Placeholder 2"/>
          <p:cNvSpPr>
            <a:spLocks noGrp="1"/>
          </p:cNvSpPr>
          <p:nvPr>
            <p:ph idx="1"/>
          </p:nvPr>
        </p:nvSpPr>
        <p:spPr>
          <a:xfrm>
            <a:off x="0" y="1600200"/>
            <a:ext cx="9144000" cy="4781128"/>
          </a:xfrm>
        </p:spPr>
        <p:txBody>
          <a:bodyPr>
            <a:normAutofit fontScale="62500" lnSpcReduction="20000"/>
          </a:bodyPr>
          <a:lstStyle/>
          <a:p>
            <a:pPr algn="just" rtl="0"/>
            <a:r>
              <a:rPr lang="x-none" dirty="0">
                <a:latin typeface="Palatino Linotype" pitchFamily="18" charset="0"/>
              </a:rPr>
              <a:t>Lymphocytic pleocytosis (˃ 50 cells/dl) is found in acute exacerbations</a:t>
            </a:r>
          </a:p>
          <a:p>
            <a:pPr algn="just" rtl="0"/>
            <a:r>
              <a:rPr lang="x-none" dirty="0">
                <a:latin typeface="Palatino Linotype" pitchFamily="18" charset="0"/>
              </a:rPr>
              <a:t>Increased CSF IgG index (70-80% of patients), occurs due to intrathecal synthesis of immunoglobulins, mainly IgG class</a:t>
            </a:r>
          </a:p>
          <a:p>
            <a:pPr algn="just" rtl="0"/>
            <a:r>
              <a:rPr lang="x-none" dirty="0">
                <a:latin typeface="Palatino Linotype" pitchFamily="18" charset="0"/>
              </a:rPr>
              <a:t>Cerebrospinal fluid electrophoresis shows typical discrete bands of immunoglobulins (each is monoclonal), the so-called oligoclonal bands. They are not present in the serum and are an indicator of the intrathecal humoral immune response. 90-95% of patients have oligoclonal bands in their cerebrospinal fluid that persist and do not change, only additional bands may appear. The antigenic specificity of the oligoclonal bands is not known.</a:t>
            </a:r>
          </a:p>
          <a:p>
            <a:pPr algn="just" rtl="0"/>
            <a:r>
              <a:rPr lang="x-none" dirty="0">
                <a:latin typeface="Palatino Linotype" pitchFamily="18" charset="0"/>
              </a:rPr>
              <a:t>An increased IgG/albumin ratio indicates intrathecal synthesis of antibodies. An increased level of antibodies in the cerebrospinal fluid, created only as a result of the disruption of the blood-brain barrier, will always be accompanied by an increased level of albumin in the cerebrospinal fluid, because the albumins also pass into the CNS, and if there is an intrathecal synthesis of immunoglobulins, this ratio is always increased.</a:t>
            </a:r>
          </a:p>
          <a:p>
            <a:pPr algn="just" rtl="0"/>
            <a:endParaRPr lang="x-none" dirty="0">
              <a:latin typeface="Palatino Linotype" pitchFamily="18" charset="0"/>
            </a:endParaRPr>
          </a:p>
          <a:p>
            <a:pPr algn="just" rtl="0"/>
            <a:endParaRPr lang="en-US" dirty="0">
              <a:latin typeface="Palatino Linotype"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rtl="0"/>
            <a:r>
              <a:rPr lang="sr-Cyrl-RS" dirty="0">
                <a:latin typeface="Palatino Linotype" pitchFamily="18" charset="0"/>
              </a:rPr>
              <a:t>Drugs that change the course of MS</a:t>
            </a:r>
            <a:endParaRPr lang="en-US" dirty="0"/>
          </a:p>
        </p:txBody>
      </p:sp>
      <p:sp>
        <p:nvSpPr>
          <p:cNvPr id="3" name="Content Placeholder 2"/>
          <p:cNvSpPr>
            <a:spLocks noGrp="1"/>
          </p:cNvSpPr>
          <p:nvPr>
            <p:ph idx="1"/>
          </p:nvPr>
        </p:nvSpPr>
        <p:spPr>
          <a:xfrm>
            <a:off x="0" y="1600200"/>
            <a:ext cx="9144000" cy="4781128"/>
          </a:xfrm>
        </p:spPr>
        <p:txBody>
          <a:bodyPr>
            <a:normAutofit fontScale="92500" lnSpcReduction="20000"/>
          </a:bodyPr>
          <a:lstStyle/>
          <a:p>
            <a:pPr algn="l" rtl="0"/>
            <a:r>
              <a:rPr lang="sr-Cyrl-RS" dirty="0">
                <a:latin typeface="Palatino Linotype" pitchFamily="18" charset="0"/>
              </a:rPr>
              <a:t>Recombinant</a:t>
            </a:r>
            <a:r>
              <a:rPr lang="en-US" dirty="0">
                <a:latin typeface="Palatino Linotype" pitchFamily="18" charset="0"/>
              </a:rPr>
              <a:t> IFN</a:t>
            </a:r>
            <a:r>
              <a:rPr lang="sr-Cyrl-RS" dirty="0">
                <a:latin typeface="Palatino Linotype" pitchFamily="18" charset="0"/>
              </a:rPr>
              <a:t>-</a:t>
            </a:r>
            <a:r>
              <a:rPr lang="el-GR" dirty="0">
                <a:latin typeface="Palatino Linotype" pitchFamily="18" charset="0"/>
              </a:rPr>
              <a:t>β</a:t>
            </a:r>
            <a:endParaRPr lang="sr-Cyrl-RS" dirty="0">
              <a:latin typeface="Palatino Linotype" pitchFamily="18" charset="0"/>
            </a:endParaRPr>
          </a:p>
          <a:p>
            <a:pPr algn="l" rtl="0"/>
            <a:r>
              <a:rPr lang="sr-Cyrl-RS" dirty="0">
                <a:latin typeface="Palatino Linotype" pitchFamily="18" charset="0"/>
              </a:rPr>
              <a:t>Glatiramer acetate</a:t>
            </a:r>
          </a:p>
          <a:p>
            <a:pPr algn="l" rtl="0"/>
            <a:r>
              <a:rPr lang="en-US" dirty="0" err="1">
                <a:latin typeface="Palatino Linotype" panose="02040502050505030304" pitchFamily="18" charset="0"/>
              </a:rPr>
              <a:t>Teriflunomide</a:t>
            </a:r>
            <a:r>
              <a:rPr lang="en-US" dirty="0">
                <a:latin typeface="Palatino Linotype" panose="02040502050505030304" pitchFamily="18" charset="0"/>
              </a:rPr>
              <a:t> </a:t>
            </a:r>
          </a:p>
          <a:p>
            <a:pPr algn="l" rtl="0"/>
            <a:r>
              <a:rPr lang="en-US" dirty="0" err="1">
                <a:latin typeface="Palatino Linotype" panose="02040502050505030304" pitchFamily="18" charset="0"/>
              </a:rPr>
              <a:t>Dimethyl</a:t>
            </a:r>
            <a:r>
              <a:rPr lang="en-US" dirty="0">
                <a:latin typeface="Palatino Linotype" panose="02040502050505030304" pitchFamily="18" charset="0"/>
              </a:rPr>
              <a:t> </a:t>
            </a:r>
            <a:r>
              <a:rPr lang="en-US" dirty="0" err="1">
                <a:latin typeface="Palatino Linotype" panose="02040502050505030304" pitchFamily="18" charset="0"/>
              </a:rPr>
              <a:t>fumarate</a:t>
            </a:r>
            <a:r>
              <a:rPr lang="en-US" dirty="0">
                <a:latin typeface="Palatino Linotype" panose="02040502050505030304" pitchFamily="18" charset="0"/>
              </a:rPr>
              <a:t> </a:t>
            </a:r>
          </a:p>
          <a:p>
            <a:pPr algn="l" rtl="0"/>
            <a:r>
              <a:rPr lang="en-US" dirty="0" err="1">
                <a:latin typeface="Palatino Linotype" panose="02040502050505030304" pitchFamily="18" charset="0"/>
              </a:rPr>
              <a:t>Fingolimod</a:t>
            </a:r>
            <a:endParaRPr lang="en-US" dirty="0">
              <a:latin typeface="Palatino Linotype" panose="02040502050505030304" pitchFamily="18" charset="0"/>
            </a:endParaRPr>
          </a:p>
          <a:p>
            <a:pPr algn="l" rtl="0"/>
            <a:r>
              <a:rPr lang="en-US" dirty="0" err="1">
                <a:latin typeface="Palatino Linotype" panose="02040502050505030304" pitchFamily="18" charset="0"/>
              </a:rPr>
              <a:t>Natalizumab</a:t>
            </a:r>
            <a:r>
              <a:rPr lang="en-US" dirty="0">
                <a:latin typeface="Palatino Linotype" panose="02040502050505030304" pitchFamily="18" charset="0"/>
              </a:rPr>
              <a:t> </a:t>
            </a:r>
          </a:p>
          <a:p>
            <a:pPr algn="l" rtl="0"/>
            <a:r>
              <a:rPr lang="en-US" dirty="0" err="1">
                <a:latin typeface="Palatino Linotype" panose="02040502050505030304" pitchFamily="18" charset="0"/>
              </a:rPr>
              <a:t>Alemtuzumab</a:t>
            </a:r>
            <a:r>
              <a:rPr lang="en-US" dirty="0">
                <a:latin typeface="Palatino Linotype" panose="02040502050505030304" pitchFamily="18" charset="0"/>
              </a:rPr>
              <a:t> </a:t>
            </a:r>
          </a:p>
          <a:p>
            <a:pPr algn="l" rtl="0"/>
            <a:r>
              <a:rPr lang="en-US" dirty="0" err="1">
                <a:latin typeface="Palatino Linotype" panose="02040502050505030304" pitchFamily="18" charset="0"/>
              </a:rPr>
              <a:t>Daclizumab</a:t>
            </a:r>
            <a:r>
              <a:rPr lang="en-US" dirty="0">
                <a:latin typeface="Palatino Linotype" panose="02040502050505030304" pitchFamily="18" charset="0"/>
              </a:rPr>
              <a:t> </a:t>
            </a:r>
          </a:p>
          <a:p>
            <a:pPr algn="l" rtl="0"/>
            <a:r>
              <a:rPr lang="sr-Cyrl-RS" dirty="0">
                <a:latin typeface="Palatino Linotype" panose="02040502050505030304" pitchFamily="18" charset="0"/>
              </a:rPr>
              <a:t>Rituximab</a:t>
            </a:r>
            <a:endParaRPr lang="en-US" dirty="0">
              <a:latin typeface="Palatino Linotype" panose="02040502050505030304" pitchFamily="18" charset="0"/>
            </a:endParaRPr>
          </a:p>
          <a:p>
            <a:pPr algn="l" rtl="0"/>
            <a:r>
              <a:rPr lang="en-US" dirty="0" err="1">
                <a:latin typeface="Palatino Linotype" panose="02040502050505030304" pitchFamily="18" charset="0"/>
              </a:rPr>
              <a:t>Ocrelizumab</a:t>
            </a:r>
            <a:r>
              <a:rPr lang="en-US" dirty="0">
                <a:latin typeface="Palatino Linotype" panose="02040502050505030304" pitchFamily="18" charset="0"/>
              </a:rPr>
              <a:t> </a:t>
            </a:r>
          </a:p>
          <a:p>
            <a:pPr algn="l" rtl="0"/>
            <a:endParaRPr lang="x-none" dirty="0">
              <a:latin typeface="Palatino Linotype" pitchFamily="18" charset="0"/>
            </a:endParaRPr>
          </a:p>
          <a:p>
            <a:pPr algn="l" rtl="0"/>
            <a:endParaRPr lang="en-US" dirty="0">
              <a:latin typeface="Palatino Linotype" pitchFamily="18" charset="0"/>
            </a:endParaRPr>
          </a:p>
        </p:txBody>
      </p:sp>
    </p:spTree>
    <p:extLst>
      <p:ext uri="{BB962C8B-B14F-4D97-AF65-F5344CB8AC3E}">
        <p14:creationId xmlns:p14="http://schemas.microsoft.com/office/powerpoint/2010/main" val="10021241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x-none" dirty="0">
                <a:latin typeface="Palatino Linotype" pitchFamily="18" charset="0"/>
              </a:rPr>
              <a:t>Myasthenia gravis</a:t>
            </a:r>
            <a:endParaRPr lang="en-US" dirty="0">
              <a:latin typeface="Palatino Linotype" pitchFamily="18" charset="0"/>
            </a:endParaRPr>
          </a:p>
        </p:txBody>
      </p:sp>
      <p:sp>
        <p:nvSpPr>
          <p:cNvPr id="3" name="Content Placeholder 2"/>
          <p:cNvSpPr>
            <a:spLocks noGrp="1"/>
          </p:cNvSpPr>
          <p:nvPr>
            <p:ph idx="1"/>
          </p:nvPr>
        </p:nvSpPr>
        <p:spPr/>
        <p:txBody>
          <a:bodyPr>
            <a:normAutofit fontScale="85000" lnSpcReduction="10000"/>
          </a:bodyPr>
          <a:lstStyle/>
          <a:p>
            <a:pPr algn="l" rtl="0"/>
            <a:r>
              <a:rPr lang="x-none" dirty="0">
                <a:latin typeface="Palatino Linotype" pitchFamily="18" charset="0"/>
              </a:rPr>
              <a:t>A neuromuscular autoimmune disease characterized by fluctuating weakness</a:t>
            </a:r>
            <a:r>
              <a:rPr lang="en-US" dirty="0">
                <a:latin typeface="Palatino Linotype" pitchFamily="18" charset="0"/>
              </a:rPr>
              <a:t> of striated </a:t>
            </a:r>
            <a:r>
              <a:rPr lang="x-none" dirty="0">
                <a:latin typeface="Palatino Linotype" pitchFamily="18" charset="0"/>
              </a:rPr>
              <a:t>muscles</a:t>
            </a:r>
          </a:p>
          <a:p>
            <a:pPr algn="l" rtl="0"/>
            <a:r>
              <a:rPr lang="x-none" dirty="0">
                <a:latin typeface="Palatino Linotype" pitchFamily="18" charset="0"/>
              </a:rPr>
              <a:t>The main disorder is a decrease in the number of acetylcholine (</a:t>
            </a:r>
            <a:r>
              <a:rPr lang="en-US" dirty="0">
                <a:latin typeface="Palatino Linotype" pitchFamily="18" charset="0"/>
              </a:rPr>
              <a:t>Ach</a:t>
            </a:r>
            <a:r>
              <a:rPr lang="x-none" dirty="0">
                <a:latin typeface="Palatino Linotype" pitchFamily="18" charset="0"/>
              </a:rPr>
              <a:t>) receptors on the postsynaptic membrane in neuromuscular synapses due to the existence of autoantibodies specific for these receptors. Acetylcholine production and release are not impaired.</a:t>
            </a:r>
          </a:p>
          <a:p>
            <a:pPr algn="l" rtl="0"/>
            <a:r>
              <a:rPr lang="x-none" dirty="0">
                <a:latin typeface="Palatino Linotype" pitchFamily="18" charset="0"/>
              </a:rPr>
              <a:t>There is no transmission of impulses at the neuromuscular synapse</a:t>
            </a:r>
            <a:endParaRPr lang="en-US" dirty="0">
              <a:latin typeface="Palatino Linotype" pitchFamily="18" charset="0"/>
            </a:endParaRPr>
          </a:p>
        </p:txBody>
      </p:sp>
    </p:spTree>
    <p:extLst>
      <p:ext uri="{BB962C8B-B14F-4D97-AF65-F5344CB8AC3E}">
        <p14:creationId xmlns:p14="http://schemas.microsoft.com/office/powerpoint/2010/main" val="19927889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rtl="0"/>
            <a:r>
              <a:rPr lang="x-none" dirty="0">
                <a:latin typeface="Palatino Linotype" pitchFamily="18" charset="0"/>
              </a:rPr>
              <a:t>Myasthenia gravis</a:t>
            </a:r>
            <a:r>
              <a:rPr lang="sr-Cyrl-RS" dirty="0">
                <a:latin typeface="Palatino Linotype" pitchFamily="18" charset="0"/>
              </a:rPr>
              <a:t/>
            </a:r>
            <a:br>
              <a:rPr lang="sr-Cyrl-RS" dirty="0">
                <a:latin typeface="Palatino Linotype" pitchFamily="18" charset="0"/>
              </a:rPr>
            </a:br>
            <a:endParaRPr lang="en-US" dirty="0">
              <a:latin typeface="Palatino Linotype" pitchFamily="18" charset="0"/>
            </a:endParaRPr>
          </a:p>
        </p:txBody>
      </p:sp>
      <p:sp>
        <p:nvSpPr>
          <p:cNvPr id="3" name="Content Placeholder 2"/>
          <p:cNvSpPr>
            <a:spLocks noGrp="1"/>
          </p:cNvSpPr>
          <p:nvPr>
            <p:ph idx="1"/>
          </p:nvPr>
        </p:nvSpPr>
        <p:spPr/>
        <p:txBody>
          <a:bodyPr>
            <a:normAutofit fontScale="77500" lnSpcReduction="20000"/>
          </a:bodyPr>
          <a:lstStyle/>
          <a:p>
            <a:pPr marL="0" indent="0" algn="l" rtl="0">
              <a:buNone/>
            </a:pPr>
            <a:r>
              <a:rPr lang="sr-Cyrl-RS" b="1" dirty="0">
                <a:latin typeface="Palatino Linotype" pitchFamily="18" charset="0"/>
              </a:rPr>
              <a:t>Forms of the disease</a:t>
            </a:r>
          </a:p>
          <a:p>
            <a:pPr algn="l" rtl="0"/>
            <a:r>
              <a:rPr lang="sr-Cyrl-RS" dirty="0">
                <a:latin typeface="Palatino Linotype" pitchFamily="18" charset="0"/>
              </a:rPr>
              <a:t>Generalized disease</a:t>
            </a:r>
          </a:p>
          <a:p>
            <a:pPr algn="l" rtl="0"/>
            <a:r>
              <a:rPr lang="sr-Cyrl-RS" dirty="0">
                <a:latin typeface="Palatino Linotype" pitchFamily="18" charset="0"/>
              </a:rPr>
              <a:t>Ocular manifestations</a:t>
            </a:r>
          </a:p>
          <a:p>
            <a:pPr algn="l" rtl="0"/>
            <a:r>
              <a:rPr lang="sr-Cyrl-RS" dirty="0">
                <a:latin typeface="Palatino Linotype" pitchFamily="18" charset="0"/>
              </a:rPr>
              <a:t>Neonatal myasthenia</a:t>
            </a:r>
          </a:p>
          <a:p>
            <a:pPr algn="l" rtl="0"/>
            <a:endParaRPr lang="sr-Cyrl-RS" dirty="0">
              <a:latin typeface="Palatino Linotype" pitchFamily="18" charset="0"/>
            </a:endParaRPr>
          </a:p>
          <a:p>
            <a:pPr marL="0" indent="0" algn="l" rtl="0">
              <a:buNone/>
            </a:pPr>
            <a:endParaRPr lang="sr-Cyrl-RS" b="1" dirty="0">
              <a:latin typeface="Palatino Linotype" panose="02040502050505030304" pitchFamily="18" charset="0"/>
            </a:endParaRPr>
          </a:p>
          <a:p>
            <a:pPr marL="0" indent="0" algn="l" rtl="0">
              <a:buNone/>
            </a:pPr>
            <a:r>
              <a:rPr lang="sr-Cyrl-RS" b="1" dirty="0">
                <a:latin typeface="Palatino Linotype" panose="02040502050505030304" pitchFamily="18" charset="0"/>
              </a:rPr>
              <a:t>Key clinical manifestations of myasthenia are:</a:t>
            </a:r>
            <a:endParaRPr lang="en-US" dirty="0">
              <a:latin typeface="Palatino Linotype" panose="02040502050505030304" pitchFamily="18" charset="0"/>
            </a:endParaRPr>
          </a:p>
          <a:p>
            <a:pPr lvl="0" algn="l" rtl="0"/>
            <a:r>
              <a:rPr lang="sr-Cyrl-RS" dirty="0">
                <a:latin typeface="Palatino Linotype" panose="02040502050505030304" pitchFamily="18" charset="0"/>
              </a:rPr>
              <a:t>Variable muscle weakness</a:t>
            </a:r>
            <a:endParaRPr lang="en-US" dirty="0">
              <a:latin typeface="Palatino Linotype" panose="02040502050505030304" pitchFamily="18" charset="0"/>
            </a:endParaRPr>
          </a:p>
          <a:p>
            <a:pPr lvl="0" algn="l" rtl="0"/>
            <a:r>
              <a:rPr lang="sr-Cyrl-RS" dirty="0">
                <a:latin typeface="Palatino Linotype" panose="02040502050505030304" pitchFamily="18" charset="0"/>
              </a:rPr>
              <a:t>Weakness of the muscles innervated by the cranial nerves</a:t>
            </a:r>
            <a:endParaRPr lang="en-US" dirty="0">
              <a:latin typeface="Palatino Linotype" panose="02040502050505030304" pitchFamily="18" charset="0"/>
            </a:endParaRPr>
          </a:p>
          <a:p>
            <a:pPr lvl="0" algn="l" rtl="0"/>
            <a:r>
              <a:rPr lang="sr-Cyrl-RS" dirty="0">
                <a:latin typeface="Palatino Linotype" panose="02040502050505030304" pitchFamily="18" charset="0"/>
              </a:rPr>
              <a:t>Normal reflexes and sensation (sensory neurons not involved)</a:t>
            </a:r>
            <a:endParaRPr lang="en-US" dirty="0">
              <a:latin typeface="Palatino Linotype" panose="02040502050505030304" pitchFamily="18" charset="0"/>
            </a:endParaRPr>
          </a:p>
          <a:p>
            <a:pPr algn="l" rtl="0"/>
            <a:endParaRPr lang="en-US" dirty="0">
              <a:latin typeface="Palatino Linotype" panose="02040502050505030304" pitchFamily="18" charset="0"/>
            </a:endParaRPr>
          </a:p>
        </p:txBody>
      </p:sp>
    </p:spTree>
    <p:extLst>
      <p:ext uri="{BB962C8B-B14F-4D97-AF65-F5344CB8AC3E}">
        <p14:creationId xmlns:p14="http://schemas.microsoft.com/office/powerpoint/2010/main" val="2706493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endParaRPr lang="en-US" dirty="0"/>
          </a:p>
        </p:txBody>
      </p:sp>
      <p:sp>
        <p:nvSpPr>
          <p:cNvPr id="3" name="Content Placeholder 2"/>
          <p:cNvSpPr>
            <a:spLocks noGrp="1"/>
          </p:cNvSpPr>
          <p:nvPr>
            <p:ph idx="1"/>
          </p:nvPr>
        </p:nvSpPr>
        <p:spPr>
          <a:xfrm>
            <a:off x="457200" y="1639341"/>
            <a:ext cx="8229600" cy="4525963"/>
          </a:xfrm>
        </p:spPr>
        <p:txBody>
          <a:bodyPr>
            <a:normAutofit fontScale="92500" lnSpcReduction="10000"/>
          </a:bodyPr>
          <a:lstStyle/>
          <a:p>
            <a:pPr algn="l" rtl="0"/>
            <a:r>
              <a:rPr lang="x-none" dirty="0">
                <a:latin typeface="Palatino Linotype" pitchFamily="18" charset="0"/>
              </a:rPr>
              <a:t>Muscle weakness worsens after physical activity and almost returns to normal with rest</a:t>
            </a:r>
          </a:p>
          <a:p>
            <a:pPr algn="l" rtl="0"/>
            <a:r>
              <a:rPr lang="x-none" dirty="0">
                <a:latin typeface="Palatino Linotype" pitchFamily="18" charset="0"/>
              </a:rPr>
              <a:t>The course of MG is variable, remissions are rarely complete or permanent</a:t>
            </a:r>
          </a:p>
          <a:p>
            <a:pPr algn="l" rtl="0"/>
            <a:r>
              <a:rPr lang="x-none" dirty="0">
                <a:latin typeface="Palatino Linotype" pitchFamily="18" charset="0"/>
              </a:rPr>
              <a:t>Infections can worsen the weakness and can cause a so-called crisis</a:t>
            </a:r>
            <a:endParaRPr lang="en-US" dirty="0">
              <a:latin typeface="Palatino Linotype" pitchFamily="18" charset="0"/>
            </a:endParaRPr>
          </a:p>
          <a:p>
            <a:pPr algn="l" rtl="0"/>
            <a:r>
              <a:rPr lang="en-US" dirty="0">
                <a:latin typeface="Palatino Linotype" pitchFamily="18" charset="0"/>
              </a:rPr>
              <a:t> </a:t>
            </a:r>
            <a:r>
              <a:rPr lang="x-none" dirty="0">
                <a:latin typeface="Palatino Linotype" pitchFamily="18" charset="0"/>
              </a:rPr>
              <a:t>Crisis weakness of the muscles involved in respiration and swallowing requiring intubation</a:t>
            </a:r>
            <a:endParaRPr lang="en-US" dirty="0">
              <a:latin typeface="Palatino Linotype" pitchFamily="18" charset="0"/>
            </a:endParaRPr>
          </a:p>
          <a:p>
            <a:pPr algn="l" rtl="0"/>
            <a:endParaRPr lang="en-US" dirty="0">
              <a:latin typeface="Palatino Linotype" pitchFamily="18" charset="0"/>
            </a:endParaRPr>
          </a:p>
          <a:p>
            <a:pPr algn="l" rtl="0"/>
            <a:endParaRPr lang="en-US" dirty="0">
              <a:latin typeface="Palatino Linotype" pitchFamily="18" charset="0"/>
            </a:endParaRPr>
          </a:p>
        </p:txBody>
      </p:sp>
    </p:spTree>
    <p:extLst>
      <p:ext uri="{BB962C8B-B14F-4D97-AF65-F5344CB8AC3E}">
        <p14:creationId xmlns:p14="http://schemas.microsoft.com/office/powerpoint/2010/main" val="19231940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x-none" dirty="0">
                <a:latin typeface="Palatino Linotype" pitchFamily="18" charset="0"/>
              </a:rPr>
              <a:t>Immunodiagnostics MG</a:t>
            </a:r>
            <a:endParaRPr lang="en-US" dirty="0">
              <a:latin typeface="Palatino Linotype" pitchFamily="18" charset="0"/>
            </a:endParaRPr>
          </a:p>
        </p:txBody>
      </p:sp>
      <p:sp>
        <p:nvSpPr>
          <p:cNvPr id="3" name="Content Placeholder 2"/>
          <p:cNvSpPr>
            <a:spLocks noGrp="1"/>
          </p:cNvSpPr>
          <p:nvPr>
            <p:ph idx="1"/>
          </p:nvPr>
        </p:nvSpPr>
        <p:spPr/>
        <p:txBody>
          <a:bodyPr>
            <a:normAutofit/>
          </a:bodyPr>
          <a:lstStyle/>
          <a:p>
            <a:pPr algn="l" rtl="0"/>
            <a:endParaRPr lang="x-none" sz="2800" dirty="0">
              <a:latin typeface="Palatino Linotype" pitchFamily="18" charset="0"/>
            </a:endParaRPr>
          </a:p>
          <a:p>
            <a:pPr algn="l" rtl="0"/>
            <a:r>
              <a:rPr lang="x-none" sz="2800" dirty="0">
                <a:latin typeface="Palatino Linotype" pitchFamily="18" charset="0"/>
              </a:rPr>
              <a:t>Anti</a:t>
            </a:r>
            <a:r>
              <a:rPr lang="en-US" sz="2800" dirty="0">
                <a:latin typeface="Palatino Linotype" pitchFamily="18" charset="0"/>
              </a:rPr>
              <a:t> </a:t>
            </a:r>
            <a:r>
              <a:rPr lang="en-US" sz="2800" dirty="0" err="1">
                <a:latin typeface="Palatino Linotype" pitchFamily="18" charset="0"/>
              </a:rPr>
              <a:t>ACh</a:t>
            </a:r>
            <a:r>
              <a:rPr lang="en-US" sz="2800" dirty="0">
                <a:latin typeface="Palatino Linotype" pitchFamily="18" charset="0"/>
              </a:rPr>
              <a:t> </a:t>
            </a:r>
            <a:r>
              <a:rPr lang="x-none" sz="2800" dirty="0">
                <a:latin typeface="Palatino Linotype" pitchFamily="18" charset="0"/>
              </a:rPr>
              <a:t>receptor antibodies are detected in</a:t>
            </a:r>
            <a:r>
              <a:rPr lang="en-US" sz="2800" dirty="0">
                <a:latin typeface="Palatino Linotype" pitchFamily="18" charset="0"/>
              </a:rPr>
              <a:t>80%</a:t>
            </a:r>
            <a:r>
              <a:rPr lang="x-none" sz="2800" dirty="0">
                <a:latin typeface="Palatino Linotype" pitchFamily="18" charset="0"/>
              </a:rPr>
              <a:t>patients with myasthenia gravis</a:t>
            </a:r>
          </a:p>
          <a:p>
            <a:pPr algn="l" rtl="0"/>
            <a:r>
              <a:rPr lang="x-none" sz="2800" dirty="0">
                <a:latin typeface="Palatino Linotype" pitchFamily="18" charset="0"/>
              </a:rPr>
              <a:t>Anti</a:t>
            </a:r>
            <a:r>
              <a:rPr lang="en-US" sz="2800" dirty="0">
                <a:latin typeface="Palatino Linotype" pitchFamily="18" charset="0"/>
              </a:rPr>
              <a:t> </a:t>
            </a:r>
            <a:r>
              <a:rPr lang="en-US" sz="2800" dirty="0" err="1">
                <a:latin typeface="Palatino Linotype" pitchFamily="18" charset="0"/>
              </a:rPr>
              <a:t>ACh</a:t>
            </a:r>
            <a:r>
              <a:rPr lang="en-US" sz="2800" dirty="0">
                <a:latin typeface="Palatino Linotype" pitchFamily="18" charset="0"/>
              </a:rPr>
              <a:t> </a:t>
            </a:r>
            <a:r>
              <a:rPr lang="x-none" sz="2800" dirty="0">
                <a:latin typeface="Palatino Linotype" pitchFamily="18" charset="0"/>
              </a:rPr>
              <a:t>receptor antibodies of the IgG class pass through the placenta, but only 10% of children have neonatal MG because the antibodies are neutralized by anti-idiotypic IgM antibodies produced in the fetal period.</a:t>
            </a:r>
          </a:p>
          <a:p>
            <a:pPr algn="l" rtl="0"/>
            <a:endParaRPr lang="en-US" sz="2800" dirty="0">
              <a:latin typeface="Palatino Linotype" pitchFamily="18" charset="0"/>
            </a:endParaRPr>
          </a:p>
          <a:p>
            <a:pPr algn="l" rtl="0"/>
            <a:endParaRPr lang="en-US" sz="2800" dirty="0">
              <a:latin typeface="Palatino Linotype" pitchFamily="18" charset="0"/>
            </a:endParaRPr>
          </a:p>
        </p:txBody>
      </p:sp>
    </p:spTree>
    <p:extLst>
      <p:ext uri="{BB962C8B-B14F-4D97-AF65-F5344CB8AC3E}">
        <p14:creationId xmlns:p14="http://schemas.microsoft.com/office/powerpoint/2010/main" val="6032996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rtl="0"/>
            <a:r>
              <a:rPr lang="x-none" dirty="0">
                <a:latin typeface="Palatino Linotype" pitchFamily="18" charset="0"/>
              </a:rPr>
              <a:t>Findings indicating that MG is an autoimmune disease</a:t>
            </a:r>
            <a:endParaRPr lang="en-US" dirty="0">
              <a:latin typeface="Palatino Linotype" pitchFamily="18" charset="0"/>
            </a:endParaRPr>
          </a:p>
        </p:txBody>
      </p:sp>
      <p:sp>
        <p:nvSpPr>
          <p:cNvPr id="3" name="Content Placeholder 2"/>
          <p:cNvSpPr>
            <a:spLocks noGrp="1"/>
          </p:cNvSpPr>
          <p:nvPr>
            <p:ph idx="1"/>
          </p:nvPr>
        </p:nvSpPr>
        <p:spPr/>
        <p:txBody>
          <a:bodyPr>
            <a:noAutofit/>
          </a:bodyPr>
          <a:lstStyle/>
          <a:p>
            <a:pPr lvl="0" algn="l" rtl="0"/>
            <a:endParaRPr lang="sr-Cyrl-RS" sz="2000" dirty="0">
              <a:latin typeface="Palatino Linotype" panose="02040502050505030304" pitchFamily="18" charset="0"/>
            </a:endParaRPr>
          </a:p>
          <a:p>
            <a:pPr lvl="0" algn="l" rtl="0"/>
            <a:r>
              <a:rPr lang="sr-Cyrl-RS" sz="2000" dirty="0">
                <a:latin typeface="Palatino Linotype" panose="02040502050505030304" pitchFamily="18" charset="0"/>
              </a:rPr>
              <a:t>Antibodies specific for the acetylcholine receptor are found in the serum of 85-90% of the patients.</a:t>
            </a:r>
            <a:endParaRPr lang="en-US" sz="2000" dirty="0">
              <a:latin typeface="Palatino Linotype" panose="02040502050505030304" pitchFamily="18" charset="0"/>
            </a:endParaRPr>
          </a:p>
          <a:p>
            <a:pPr lvl="0" algn="l" rtl="0"/>
            <a:r>
              <a:rPr lang="sr-Cyrl-RS" sz="2000" dirty="0">
                <a:latin typeface="Palatino Linotype" panose="02040502050505030304" pitchFamily="18" charset="0"/>
              </a:rPr>
              <a:t>New</a:t>
            </a:r>
            <a:r>
              <a:rPr lang="en-US" sz="2000" dirty="0">
                <a:latin typeface="Palatino Linotype" panose="02040502050505030304" pitchFamily="18" charset="0"/>
              </a:rPr>
              <a:t>-born</a:t>
            </a:r>
            <a:r>
              <a:rPr lang="sr-Cyrl-RS" sz="2000" dirty="0">
                <a:latin typeface="Palatino Linotype" panose="02040502050505030304" pitchFamily="18" charset="0"/>
              </a:rPr>
              <a:t> children whose mothers have myasthenia gravis sometimes develop manifestations of the disease.</a:t>
            </a:r>
            <a:endParaRPr lang="en-US" sz="2000" dirty="0">
              <a:latin typeface="Palatino Linotype" panose="02040502050505030304" pitchFamily="18" charset="0"/>
            </a:endParaRPr>
          </a:p>
          <a:p>
            <a:pPr lvl="0" algn="l" rtl="0"/>
            <a:r>
              <a:rPr lang="sr-Cyrl-RS" sz="2000" dirty="0">
                <a:latin typeface="Palatino Linotype" panose="02040502050505030304" pitchFamily="18" charset="0"/>
              </a:rPr>
              <a:t>Immunoglobulin</a:t>
            </a:r>
            <a:r>
              <a:rPr lang="en-US" sz="2000" dirty="0">
                <a:latin typeface="Palatino Linotype" panose="02040502050505030304" pitchFamily="18" charset="0"/>
              </a:rPr>
              <a:t>s G </a:t>
            </a:r>
            <a:r>
              <a:rPr lang="sr-Cyrl-RS" sz="2000" dirty="0">
                <a:latin typeface="Palatino Linotype" panose="02040502050505030304" pitchFamily="18" charset="0"/>
              </a:rPr>
              <a:t>and complement </a:t>
            </a:r>
            <a:r>
              <a:rPr lang="en-US" sz="2000" dirty="0">
                <a:latin typeface="Palatino Linotype" panose="02040502050505030304" pitchFamily="18" charset="0"/>
              </a:rPr>
              <a:t>are</a:t>
            </a:r>
            <a:r>
              <a:rPr lang="sr-Cyrl-RS" sz="2000" dirty="0">
                <a:latin typeface="Palatino Linotype" panose="02040502050505030304" pitchFamily="18" charset="0"/>
              </a:rPr>
              <a:t> deposited on the postsynaptic membrane.</a:t>
            </a:r>
            <a:endParaRPr lang="en-US" sz="2000" dirty="0">
              <a:latin typeface="Palatino Linotype" panose="02040502050505030304" pitchFamily="18" charset="0"/>
            </a:endParaRPr>
          </a:p>
          <a:p>
            <a:pPr lvl="0" algn="l" rtl="0"/>
            <a:r>
              <a:rPr lang="sr-Cyrl-RS" sz="2000" dirty="0">
                <a:latin typeface="Palatino Linotype" panose="02040502050505030304" pitchFamily="18" charset="0"/>
              </a:rPr>
              <a:t>Transfer</a:t>
            </a:r>
            <a:r>
              <a:rPr lang="en-US" sz="2000" dirty="0">
                <a:latin typeface="Palatino Linotype" panose="02040502050505030304" pitchFamily="18" charset="0"/>
              </a:rPr>
              <a:t> of IgG </a:t>
            </a:r>
            <a:r>
              <a:rPr lang="sr-Cyrl-RS" sz="2000" dirty="0">
                <a:latin typeface="Palatino Linotype" panose="02040502050505030304" pitchFamily="18" charset="0"/>
              </a:rPr>
              <a:t>from the serum of a myasthenic patient </a:t>
            </a:r>
            <a:r>
              <a:rPr lang="en-US" sz="2000" dirty="0">
                <a:latin typeface="Palatino Linotype" panose="02040502050505030304" pitchFamily="18" charset="0"/>
              </a:rPr>
              <a:t>to</a:t>
            </a:r>
            <a:r>
              <a:rPr lang="sr-Cyrl-RS" sz="2000" dirty="0">
                <a:latin typeface="Palatino Linotype" panose="02040502050505030304" pitchFamily="18" charset="0"/>
              </a:rPr>
              <a:t> a mouse causes a blockade of neuromuscular transmission.</a:t>
            </a:r>
            <a:endParaRPr lang="en-US" sz="2000" dirty="0">
              <a:latin typeface="Palatino Linotype" panose="02040502050505030304" pitchFamily="18" charset="0"/>
            </a:endParaRPr>
          </a:p>
          <a:p>
            <a:pPr algn="l" rtl="0"/>
            <a:r>
              <a:rPr lang="sr-Cyrl-RS" sz="2000" dirty="0">
                <a:latin typeface="Palatino Linotype" panose="02040502050505030304" pitchFamily="18" charset="0"/>
              </a:rPr>
              <a:t>Plasmapheresis, which reduces the concentration of antibodies specific for the acetylcholine receptor, is associated with clinical improvement.</a:t>
            </a:r>
            <a:r>
              <a:rPr lang="sr-Cyrl-RS" sz="2000" b="1" dirty="0">
                <a:latin typeface="Palatino Linotype" panose="02040502050505030304" pitchFamily="18" charset="0"/>
              </a:rPr>
              <a:t> </a:t>
            </a:r>
            <a:endParaRPr lang="en-US" sz="2000" dirty="0">
              <a:latin typeface="Palatino Linotype" panose="02040502050505030304" pitchFamily="18" charset="0"/>
            </a:endParaRPr>
          </a:p>
        </p:txBody>
      </p:sp>
    </p:spTree>
    <p:extLst>
      <p:ext uri="{BB962C8B-B14F-4D97-AF65-F5344CB8AC3E}">
        <p14:creationId xmlns:p14="http://schemas.microsoft.com/office/powerpoint/2010/main" val="12733823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784976" cy="1143000"/>
          </a:xfrm>
        </p:spPr>
        <p:txBody>
          <a:bodyPr>
            <a:noAutofit/>
          </a:bodyPr>
          <a:lstStyle/>
          <a:p>
            <a:pPr algn="l" rtl="0"/>
            <a:r>
              <a:rPr lang="en-US" sz="2800" b="1" dirty="0">
                <a:latin typeface="Palatino Linotype" panose="02040502050505030304" pitchFamily="18" charset="0"/>
              </a:rPr>
              <a:t>Ratio of c</a:t>
            </a:r>
            <a:r>
              <a:rPr lang="sr-Cyrl-RS" sz="2800" b="1" dirty="0">
                <a:latin typeface="Palatino Linotype" panose="02040502050505030304" pitchFamily="18" charset="0"/>
              </a:rPr>
              <a:t>oncentration </a:t>
            </a:r>
            <a:r>
              <a:rPr lang="en-US" sz="2800" b="1" dirty="0">
                <a:latin typeface="Palatino Linotype" panose="02040502050505030304" pitchFamily="18" charset="0"/>
              </a:rPr>
              <a:t>of antibodies </a:t>
            </a:r>
            <a:r>
              <a:rPr lang="sr-Cyrl-RS" sz="2800" b="1" dirty="0">
                <a:latin typeface="Palatino Linotype" panose="02040502050505030304" pitchFamily="18" charset="0"/>
              </a:rPr>
              <a:t>specific for the acetylcholine receptor and </a:t>
            </a:r>
            <a:r>
              <a:rPr lang="en-US" sz="2800" b="1" dirty="0">
                <a:latin typeface="Palatino Linotype" panose="02040502050505030304" pitchFamily="18" charset="0"/>
              </a:rPr>
              <a:t>disease severity</a:t>
            </a:r>
            <a:r>
              <a:rPr lang="en-US" sz="2800" dirty="0">
                <a:latin typeface="Palatino Linotype" panose="02040502050505030304" pitchFamily="18" charset="0"/>
              </a:rPr>
              <a:t/>
            </a:r>
            <a:br>
              <a:rPr lang="en-US" sz="2800" dirty="0">
                <a:latin typeface="Palatino Linotype" panose="02040502050505030304" pitchFamily="18" charset="0"/>
              </a:rPr>
            </a:br>
            <a:endParaRPr lang="en-US" sz="2800" dirty="0">
              <a:latin typeface="Palatino Linotype" panose="02040502050505030304" pitchFamily="18" charset="0"/>
            </a:endParaRPr>
          </a:p>
        </p:txBody>
      </p:sp>
      <p:sp>
        <p:nvSpPr>
          <p:cNvPr id="3" name="Content Placeholder 2"/>
          <p:cNvSpPr>
            <a:spLocks noGrp="1"/>
          </p:cNvSpPr>
          <p:nvPr>
            <p:ph idx="1"/>
          </p:nvPr>
        </p:nvSpPr>
        <p:spPr/>
        <p:txBody>
          <a:bodyPr>
            <a:noAutofit/>
          </a:bodyPr>
          <a:lstStyle/>
          <a:p>
            <a:pPr algn="l" rtl="0"/>
            <a:r>
              <a:rPr lang="sr-Cyrl-RS" sz="2400" dirty="0">
                <a:latin typeface="Palatino Linotype" panose="02040502050505030304" pitchFamily="18" charset="0"/>
              </a:rPr>
              <a:t>The concentration of antibodies specific for acetylcholine receptors and the severity of the disease are not correlated</a:t>
            </a:r>
          </a:p>
          <a:p>
            <a:pPr algn="l" rtl="0"/>
            <a:r>
              <a:rPr lang="en-US" sz="2400" dirty="0">
                <a:latin typeface="Palatino Linotype" panose="02040502050505030304" pitchFamily="18" charset="0"/>
              </a:rPr>
              <a:t>Approximately 10-15% of patients with clinical </a:t>
            </a:r>
            <a:r>
              <a:rPr lang="sr-Cyrl-RS" sz="2400" dirty="0">
                <a:latin typeface="Palatino Linotype" panose="02040502050505030304" pitchFamily="18" charset="0"/>
              </a:rPr>
              <a:t>picture of myasthenia</a:t>
            </a:r>
            <a:r>
              <a:rPr lang="en-US" sz="2400" dirty="0">
                <a:latin typeface="Palatino Linotype" panose="02040502050505030304" pitchFamily="18" charset="0"/>
              </a:rPr>
              <a:t> does not have antibodies specific for acetylcholine receptor</a:t>
            </a:r>
            <a:r>
              <a:rPr lang="sr-Cyrl-RS" sz="2400" dirty="0">
                <a:latin typeface="Palatino Linotype" panose="02040502050505030304" pitchFamily="18" charset="0"/>
              </a:rPr>
              <a:t>, but </a:t>
            </a:r>
            <a:r>
              <a:rPr lang="en-US" sz="2400" dirty="0">
                <a:latin typeface="Palatino Linotype" panose="02040502050505030304" pitchFamily="18" charset="0"/>
              </a:rPr>
              <a:t>recently </a:t>
            </a:r>
            <a:r>
              <a:rPr lang="sr-Cyrl-RS" sz="2400" dirty="0">
                <a:latin typeface="Palatino Linotype" panose="02040502050505030304" pitchFamily="18" charset="0"/>
              </a:rPr>
              <a:t>it </a:t>
            </a:r>
            <a:r>
              <a:rPr lang="en-US" sz="2400" dirty="0">
                <a:latin typeface="Palatino Linotype" panose="02040502050505030304" pitchFamily="18" charset="0"/>
              </a:rPr>
              <a:t>has been </a:t>
            </a:r>
            <a:r>
              <a:rPr lang="sr-Cyrl-RS" sz="2400" dirty="0">
                <a:latin typeface="Palatino Linotype" panose="02040502050505030304" pitchFamily="18" charset="0"/>
              </a:rPr>
              <a:t> discovered that they can have antibodies to</a:t>
            </a:r>
          </a:p>
          <a:p>
            <a:pPr lvl="2" algn="l" rtl="0"/>
            <a:r>
              <a:rPr lang="en-US" dirty="0">
                <a:latin typeface="Palatino Linotype" panose="02040502050505030304" pitchFamily="18" charset="0"/>
              </a:rPr>
              <a:t>muscle specific tyrosine kinase (</a:t>
            </a:r>
            <a:r>
              <a:rPr lang="en-US" dirty="0" err="1">
                <a:latin typeface="Palatino Linotype" panose="02040502050505030304" pitchFamily="18" charset="0"/>
              </a:rPr>
              <a:t>MuSK</a:t>
            </a:r>
            <a:r>
              <a:rPr lang="en-US" dirty="0">
                <a:latin typeface="Palatino Linotype" panose="02040502050505030304" pitchFamily="18" charset="0"/>
              </a:rPr>
              <a:t>)</a:t>
            </a:r>
            <a:endParaRPr lang="sr-Cyrl-RS" dirty="0">
              <a:latin typeface="Palatino Linotype" panose="02040502050505030304" pitchFamily="18" charset="0"/>
            </a:endParaRPr>
          </a:p>
          <a:p>
            <a:pPr lvl="2" algn="l" rtl="0"/>
            <a:r>
              <a:rPr lang="en-US" dirty="0">
                <a:latin typeface="Palatino Linotype" panose="02040502050505030304" pitchFamily="18" charset="0"/>
              </a:rPr>
              <a:t>lipoprotein-related protein4 (LRP4)</a:t>
            </a:r>
            <a:endParaRPr lang="sr-Cyrl-RS" dirty="0">
              <a:latin typeface="Palatino Linotype" panose="02040502050505030304" pitchFamily="18" charset="0"/>
            </a:endParaRPr>
          </a:p>
          <a:p>
            <a:pPr lvl="2" algn="l" rtl="0"/>
            <a:r>
              <a:rPr lang="sr-Cyrl-RS" dirty="0">
                <a:latin typeface="Palatino Linotype" panose="02040502050505030304" pitchFamily="18" charset="0"/>
              </a:rPr>
              <a:t>R</a:t>
            </a:r>
            <a:r>
              <a:rPr lang="en-US" dirty="0" err="1">
                <a:latin typeface="Palatino Linotype" panose="02040502050505030304" pitchFamily="18" charset="0"/>
              </a:rPr>
              <a:t>yanodine</a:t>
            </a:r>
            <a:endParaRPr lang="sr-Cyrl-RS" dirty="0">
              <a:latin typeface="Palatino Linotype" panose="02040502050505030304" pitchFamily="18" charset="0"/>
            </a:endParaRPr>
          </a:p>
          <a:p>
            <a:pPr lvl="2" algn="l" rtl="0"/>
            <a:r>
              <a:rPr lang="sr-Cyrl-RS" dirty="0">
                <a:latin typeface="Palatino Linotype" panose="02040502050505030304" pitchFamily="18" charset="0"/>
              </a:rPr>
              <a:t>Rapsin</a:t>
            </a:r>
          </a:p>
          <a:p>
            <a:pPr lvl="2" algn="l" rtl="0"/>
            <a:r>
              <a:rPr lang="sr-Cyrl-RS" dirty="0">
                <a:latin typeface="Palatino Linotype" panose="02040502050505030304" pitchFamily="18" charset="0"/>
              </a:rPr>
              <a:t>agrin</a:t>
            </a:r>
            <a:endParaRPr lang="en-US" dirty="0">
              <a:latin typeface="Palatino Linotype" panose="02040502050505030304" pitchFamily="18" charset="0"/>
            </a:endParaRPr>
          </a:p>
        </p:txBody>
      </p:sp>
    </p:spTree>
    <p:extLst>
      <p:ext uri="{BB962C8B-B14F-4D97-AF65-F5344CB8AC3E}">
        <p14:creationId xmlns:p14="http://schemas.microsoft.com/office/powerpoint/2010/main" val="30838530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rtl="0"/>
            <a:r>
              <a:rPr lang="x-none" dirty="0">
                <a:latin typeface="Palatino Linotype" pitchFamily="18" charset="0"/>
              </a:rPr>
              <a:t>Myasthenia gravis (autoantibodies)</a:t>
            </a:r>
            <a:endParaRPr lang="en-US" dirty="0"/>
          </a:p>
        </p:txBody>
      </p:sp>
      <p:pic>
        <p:nvPicPr>
          <p:cNvPr id="5" name="Picture 2"/>
          <p:cNvPicPr>
            <a:picLocks noChangeAspect="1" noChangeArrowheads="1"/>
          </p:cNvPicPr>
          <p:nvPr/>
        </p:nvPicPr>
        <p:blipFill>
          <a:blip r:embed="rId2" cstate="print"/>
          <a:srcRect/>
          <a:stretch>
            <a:fillRect/>
          </a:stretch>
        </p:blipFill>
        <p:spPr bwMode="auto">
          <a:xfrm>
            <a:off x="827584" y="1512143"/>
            <a:ext cx="7848600" cy="5229225"/>
          </a:xfrm>
          <a:prstGeom prst="rect">
            <a:avLst/>
          </a:prstGeom>
          <a:noFill/>
          <a:ln w="9525">
            <a:noFill/>
            <a:miter lim="800000"/>
            <a:headEnd/>
            <a:tailEnd/>
          </a:ln>
          <a:effectLst/>
        </p:spPr>
      </p:pic>
    </p:spTree>
    <p:extLst>
      <p:ext uri="{BB962C8B-B14F-4D97-AF65-F5344CB8AC3E}">
        <p14:creationId xmlns:p14="http://schemas.microsoft.com/office/powerpoint/2010/main" val="34652849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x-none" dirty="0">
                <a:latin typeface="Palatino Linotype" pitchFamily="18" charset="0"/>
              </a:rPr>
              <a:t>Pathogenesis</a:t>
            </a:r>
            <a:endParaRPr lang="en-US" dirty="0">
              <a:latin typeface="Palatino Linotype" pitchFamily="18" charset="0"/>
            </a:endParaRPr>
          </a:p>
        </p:txBody>
      </p:sp>
      <p:sp>
        <p:nvSpPr>
          <p:cNvPr id="3" name="Content Placeholder 2"/>
          <p:cNvSpPr>
            <a:spLocks noGrp="1"/>
          </p:cNvSpPr>
          <p:nvPr>
            <p:ph idx="1"/>
          </p:nvPr>
        </p:nvSpPr>
        <p:spPr/>
        <p:txBody>
          <a:bodyPr>
            <a:normAutofit/>
          </a:bodyPr>
          <a:lstStyle/>
          <a:p>
            <a:pPr algn="l" rtl="0"/>
            <a:r>
              <a:rPr lang="x-none" dirty="0">
                <a:latin typeface="Palatino Linotype" pitchFamily="18" charset="0"/>
              </a:rPr>
              <a:t>Neuromuscular disorders in MG are caused by an autoimmune response mediated by specific </a:t>
            </a:r>
            <a:r>
              <a:rPr lang="en-US" dirty="0">
                <a:latin typeface="Palatino Linotype" pitchFamily="18" charset="0"/>
              </a:rPr>
              <a:t>anti-Ach </a:t>
            </a:r>
            <a:r>
              <a:rPr lang="x-none" dirty="0">
                <a:latin typeface="Palatino Linotype" pitchFamily="18" charset="0"/>
              </a:rPr>
              <a:t>antibodies</a:t>
            </a:r>
            <a:r>
              <a:rPr lang="en-US" dirty="0">
                <a:latin typeface="Palatino Linotype" pitchFamily="18" charset="0"/>
              </a:rPr>
              <a:t> </a:t>
            </a:r>
            <a:r>
              <a:rPr lang="x-none" dirty="0">
                <a:latin typeface="Palatino Linotype" pitchFamily="18" charset="0"/>
              </a:rPr>
              <a:t>that reduce the number of acetylcholine receptors</a:t>
            </a:r>
            <a:r>
              <a:rPr lang="en-US" dirty="0">
                <a:latin typeface="Palatino Linotype" pitchFamily="18" charset="0"/>
              </a:rPr>
              <a:t> by</a:t>
            </a:r>
            <a:endParaRPr lang="x-none" dirty="0">
              <a:latin typeface="Palatino Linotype" pitchFamily="18" charset="0"/>
            </a:endParaRPr>
          </a:p>
          <a:p>
            <a:pPr algn="l" rtl="0"/>
            <a:endParaRPr lang="x-none" dirty="0">
              <a:latin typeface="Palatino Linotype" pitchFamily="18" charset="0"/>
            </a:endParaRPr>
          </a:p>
          <a:p>
            <a:pPr lvl="2" algn="l" rtl="0">
              <a:buFont typeface="Wingdings" pitchFamily="2" charset="2"/>
              <a:buChar char="§"/>
            </a:pPr>
            <a:r>
              <a:rPr lang="x-none" dirty="0">
                <a:latin typeface="Palatino Linotype" pitchFamily="18" charset="0"/>
              </a:rPr>
              <a:t>Complement mediated lysis</a:t>
            </a:r>
          </a:p>
          <a:p>
            <a:pPr lvl="2" algn="l" rtl="0">
              <a:buFont typeface="Wingdings" pitchFamily="2" charset="2"/>
              <a:buChar char="§"/>
            </a:pPr>
            <a:r>
              <a:rPr lang="en-US" dirty="0">
                <a:latin typeface="Palatino Linotype" pitchFamily="18" charset="0"/>
              </a:rPr>
              <a:t>I</a:t>
            </a:r>
            <a:r>
              <a:rPr lang="x-none" dirty="0">
                <a:latin typeface="Palatino Linotype" pitchFamily="18" charset="0"/>
              </a:rPr>
              <a:t>nternalization</a:t>
            </a:r>
          </a:p>
          <a:p>
            <a:pPr lvl="2" algn="l" rtl="0">
              <a:buFont typeface="Wingdings" pitchFamily="2" charset="2"/>
              <a:buChar char="§"/>
            </a:pPr>
            <a:r>
              <a:rPr lang="x-none" dirty="0">
                <a:latin typeface="Palatino Linotype" pitchFamily="18" charset="0"/>
              </a:rPr>
              <a:t>Possible by neutralization</a:t>
            </a:r>
            <a:endParaRPr lang="en-US" dirty="0">
              <a:latin typeface="Palatino Linotype" pitchFamily="18" charset="0"/>
            </a:endParaRPr>
          </a:p>
        </p:txBody>
      </p:sp>
    </p:spTree>
    <p:extLst>
      <p:ext uri="{BB962C8B-B14F-4D97-AF65-F5344CB8AC3E}">
        <p14:creationId xmlns:p14="http://schemas.microsoft.com/office/powerpoint/2010/main" val="3757310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x-none" dirty="0">
                <a:latin typeface="Palatino Linotype" pitchFamily="18" charset="0"/>
              </a:rPr>
              <a:t>Multiple Sclerosis (MS)</a:t>
            </a:r>
            <a:endParaRPr lang="en-US" dirty="0"/>
          </a:p>
        </p:txBody>
      </p:sp>
      <p:sp>
        <p:nvSpPr>
          <p:cNvPr id="3" name="Content Placeholder 2"/>
          <p:cNvSpPr>
            <a:spLocks noGrp="1"/>
          </p:cNvSpPr>
          <p:nvPr>
            <p:ph idx="1"/>
          </p:nvPr>
        </p:nvSpPr>
        <p:spPr>
          <a:xfrm>
            <a:off x="179512" y="1600200"/>
            <a:ext cx="8784976" cy="4525963"/>
          </a:xfrm>
        </p:spPr>
        <p:txBody>
          <a:bodyPr>
            <a:normAutofit fontScale="77500" lnSpcReduction="20000"/>
          </a:bodyPr>
          <a:lstStyle/>
          <a:p>
            <a:pPr algn="l" rtl="0">
              <a:buNone/>
            </a:pPr>
            <a:r>
              <a:rPr lang="x-none" dirty="0">
                <a:latin typeface="Palatino Linotype" pitchFamily="18" charset="0"/>
              </a:rPr>
              <a:t>It occurs in 4 clinical forms:</a:t>
            </a:r>
          </a:p>
          <a:p>
            <a:pPr lvl="1" algn="l" rtl="0"/>
            <a:r>
              <a:rPr lang="x-none" dirty="0">
                <a:latin typeface="Palatino Linotype" pitchFamily="18" charset="0"/>
              </a:rPr>
              <a:t>with relapses and remissions (RR)</a:t>
            </a:r>
          </a:p>
          <a:p>
            <a:pPr lvl="1" algn="l" rtl="0"/>
            <a:r>
              <a:rPr lang="x-none" dirty="0">
                <a:latin typeface="Palatino Linotype" pitchFamily="18" charset="0"/>
              </a:rPr>
              <a:t>secondary progressive (SP)</a:t>
            </a:r>
          </a:p>
          <a:p>
            <a:pPr lvl="1" algn="l" rtl="0"/>
            <a:r>
              <a:rPr lang="x-none" dirty="0">
                <a:latin typeface="Palatino Linotype" pitchFamily="18" charset="0"/>
              </a:rPr>
              <a:t>primary progressive (PP)</a:t>
            </a:r>
          </a:p>
          <a:p>
            <a:pPr algn="l" rtl="0"/>
            <a:endParaRPr lang="x-none" dirty="0">
              <a:latin typeface="Palatino Linotype" pitchFamily="18" charset="0"/>
            </a:endParaRPr>
          </a:p>
          <a:p>
            <a:pPr algn="l" rtl="0">
              <a:buNone/>
            </a:pPr>
            <a:r>
              <a:rPr lang="x-none" dirty="0">
                <a:latin typeface="Palatino Linotype" pitchFamily="18" charset="0"/>
              </a:rPr>
              <a:t>RR and SP are the most common forms of the disease (occurring in approximately 80%-85% of patients), and the SP form is usually followed by the RR form of the disease.</a:t>
            </a:r>
          </a:p>
          <a:p>
            <a:pPr algn="l" rtl="0">
              <a:buNone/>
            </a:pPr>
            <a:endParaRPr lang="x-none" dirty="0">
              <a:latin typeface="Palatino Linotype" pitchFamily="18" charset="0"/>
            </a:endParaRPr>
          </a:p>
          <a:p>
            <a:pPr algn="l" rtl="0">
              <a:buNone/>
            </a:pPr>
            <a:r>
              <a:rPr lang="x-none" dirty="0">
                <a:latin typeface="Palatino Linotype" pitchFamily="18" charset="0"/>
              </a:rPr>
              <a:t>Relapse is characterized by the gradual onset of a focal neurological deficit that spontaneously partially resolves over time</a:t>
            </a:r>
            <a:endParaRPr lang="en-US" dirty="0">
              <a:latin typeface="Palatino Linotype" pitchFamily="18" charset="0"/>
            </a:endParaRPr>
          </a:p>
          <a:p>
            <a:pPr algn="l" rtl="0">
              <a:buNone/>
            </a:pPr>
            <a:endParaRPr lang="x-none" dirty="0">
              <a:latin typeface="Palatino Linotype" pitchFamily="18" charset="0"/>
            </a:endParaRPr>
          </a:p>
          <a:p>
            <a:pPr algn="l" rtl="0">
              <a:buNone/>
            </a:pPr>
            <a:endParaRPr lang="x-none" dirty="0">
              <a:latin typeface="Palatino Linotype" pitchFamily="18" charset="0"/>
            </a:endParaRPr>
          </a:p>
          <a:p>
            <a:pPr algn="l" rtl="0">
              <a:buNone/>
            </a:pPr>
            <a:endParaRPr lang="x-none" dirty="0">
              <a:latin typeface="Palatino Linotype" pitchFamily="18" charset="0"/>
            </a:endParaRPr>
          </a:p>
          <a:p>
            <a:pPr algn="l" rtl="0"/>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rtl="0"/>
            <a:r>
              <a:rPr lang="sr-Cyrl-RS" dirty="0">
                <a:latin typeface="Palatino Linotype" panose="02040502050505030304" pitchFamily="18" charset="0"/>
              </a:rPr>
              <a:t>Thymus in myasthenia gravis</a:t>
            </a:r>
            <a:r>
              <a:rPr lang="en-US" dirty="0">
                <a:latin typeface="Palatino Linotype" panose="02040502050505030304" pitchFamily="18" charset="0"/>
              </a:rPr>
              <a:t/>
            </a:r>
            <a:br>
              <a:rPr lang="en-US" dirty="0">
                <a:latin typeface="Palatino Linotype" panose="02040502050505030304" pitchFamily="18" charset="0"/>
              </a:rPr>
            </a:br>
            <a:endParaRPr lang="en-US" dirty="0">
              <a:latin typeface="Palatino Linotype" panose="02040502050505030304" pitchFamily="18" charset="0"/>
            </a:endParaRPr>
          </a:p>
        </p:txBody>
      </p:sp>
      <p:sp>
        <p:nvSpPr>
          <p:cNvPr id="3" name="Content Placeholder 2"/>
          <p:cNvSpPr>
            <a:spLocks noGrp="1"/>
          </p:cNvSpPr>
          <p:nvPr>
            <p:ph idx="1"/>
          </p:nvPr>
        </p:nvSpPr>
        <p:spPr>
          <a:xfrm>
            <a:off x="457200" y="1196752"/>
            <a:ext cx="8435280" cy="4525963"/>
          </a:xfrm>
        </p:spPr>
        <p:txBody>
          <a:bodyPr>
            <a:noAutofit/>
          </a:bodyPr>
          <a:lstStyle/>
          <a:p>
            <a:pPr marL="0" indent="0" algn="l" rtl="0">
              <a:buNone/>
            </a:pPr>
            <a:r>
              <a:rPr lang="sr-Cyrl-RS" sz="1800" dirty="0">
                <a:latin typeface="Palatino Linotype" panose="02040502050505030304" pitchFamily="18" charset="0"/>
              </a:rPr>
              <a:t>Several lines of evidence suggest that the thymus is directly related to the pathogenesis of myasthenia gravis.</a:t>
            </a:r>
            <a:endParaRPr lang="en-US" sz="1800" dirty="0">
              <a:latin typeface="Palatino Linotype" panose="02040502050505030304" pitchFamily="18" charset="0"/>
            </a:endParaRPr>
          </a:p>
          <a:p>
            <a:pPr marL="0" indent="0" algn="l" rtl="0">
              <a:buNone/>
            </a:pPr>
            <a:r>
              <a:rPr lang="sr-Cyrl-RS" sz="1800" dirty="0">
                <a:latin typeface="Palatino Linotype" panose="02040502050505030304" pitchFamily="18" charset="0"/>
              </a:rPr>
              <a:t>Pathological finding</a:t>
            </a:r>
            <a:endParaRPr lang="en-US" sz="1800" dirty="0">
              <a:latin typeface="Palatino Linotype" panose="02040502050505030304" pitchFamily="18" charset="0"/>
            </a:endParaRPr>
          </a:p>
          <a:p>
            <a:pPr lvl="0"/>
            <a:r>
              <a:rPr lang="sr-Cyrl-RS" sz="1800" dirty="0">
                <a:latin typeface="Palatino Linotype" panose="02040502050505030304" pitchFamily="18" charset="0"/>
              </a:rPr>
              <a:t>follicular hyperplasia with germinal centers in the thymus</a:t>
            </a:r>
            <a:r>
              <a:rPr lang="en-US" sz="1800" dirty="0">
                <a:latin typeface="Palatino Linotype" panose="02040502050505030304" pitchFamily="18" charset="0"/>
              </a:rPr>
              <a:t> </a:t>
            </a:r>
            <a:r>
              <a:rPr lang="sr-Cyrl-RS" sz="1800" dirty="0">
                <a:latin typeface="Palatino Linotype" panose="02040502050505030304" pitchFamily="18" charset="0"/>
              </a:rPr>
              <a:t>is detected in 65-75% of patients with myasthenia gravis.</a:t>
            </a:r>
            <a:endParaRPr lang="en-US" sz="1800" dirty="0">
              <a:latin typeface="Palatino Linotype" panose="02040502050505030304" pitchFamily="18" charset="0"/>
            </a:endParaRPr>
          </a:p>
          <a:p>
            <a:pPr lvl="0" algn="l" rtl="0"/>
            <a:r>
              <a:rPr lang="sr-Cyrl-RS" sz="1800" dirty="0">
                <a:latin typeface="Palatino Linotype" panose="02040502050505030304" pitchFamily="18" charset="0"/>
              </a:rPr>
              <a:t>10% of patients present with a fever</a:t>
            </a:r>
            <a:endParaRPr lang="en-US" sz="1800" dirty="0">
              <a:latin typeface="Palatino Linotype" panose="02040502050505030304" pitchFamily="18" charset="0"/>
            </a:endParaRPr>
          </a:p>
          <a:p>
            <a:pPr marL="0" indent="0" algn="l" rtl="0">
              <a:buNone/>
            </a:pPr>
            <a:r>
              <a:rPr lang="sr-Cyrl-RS" sz="1800" dirty="0">
                <a:latin typeface="Palatino Linotype" panose="02040502050505030304" pitchFamily="18" charset="0"/>
              </a:rPr>
              <a:t>clinical finding</a:t>
            </a:r>
            <a:endParaRPr lang="en-US" sz="1800" dirty="0">
              <a:latin typeface="Palatino Linotype" panose="02040502050505030304" pitchFamily="18" charset="0"/>
            </a:endParaRPr>
          </a:p>
          <a:p>
            <a:pPr lvl="0" algn="l" rtl="0"/>
            <a:r>
              <a:rPr lang="sr-Cyrl-RS" sz="1800" dirty="0">
                <a:latin typeface="Palatino Linotype" panose="02040502050505030304" pitchFamily="18" charset="0"/>
              </a:rPr>
              <a:t>Improvement after thymectomy</a:t>
            </a:r>
            <a:endParaRPr lang="en-US" sz="1800" dirty="0">
              <a:latin typeface="Palatino Linotype" panose="02040502050505030304" pitchFamily="18" charset="0"/>
            </a:endParaRPr>
          </a:p>
          <a:p>
            <a:pPr marL="0" indent="0" algn="l" rtl="0">
              <a:buNone/>
            </a:pPr>
            <a:r>
              <a:rPr lang="sr-Cyrl-RS" sz="1800" dirty="0">
                <a:latin typeface="Palatino Linotype" panose="02040502050505030304" pitchFamily="18" charset="0"/>
              </a:rPr>
              <a:t>Immune finding</a:t>
            </a:r>
            <a:endParaRPr lang="en-US" sz="1800" dirty="0">
              <a:latin typeface="Palatino Linotype" panose="02040502050505030304" pitchFamily="18" charset="0"/>
            </a:endParaRPr>
          </a:p>
          <a:p>
            <a:pPr lvl="0" algn="l" rtl="0"/>
            <a:r>
              <a:rPr lang="sr-Cyrl-RS" sz="1800" dirty="0">
                <a:latin typeface="Palatino Linotype" panose="02040502050505030304" pitchFamily="18" charset="0"/>
              </a:rPr>
              <a:t>Acetylcholine receptor subunits are expressed on myoid and epithelioid cells of the thymus</a:t>
            </a:r>
            <a:endParaRPr lang="en-US" sz="1800" dirty="0">
              <a:latin typeface="Palatino Linotype" panose="02040502050505030304" pitchFamily="18" charset="0"/>
            </a:endParaRPr>
          </a:p>
          <a:p>
            <a:pPr lvl="0" algn="l" rtl="0"/>
            <a:r>
              <a:rPr lang="sr-Cyrl-RS" sz="1800" dirty="0">
                <a:latin typeface="Palatino Linotype" panose="02040502050505030304" pitchFamily="18" charset="0"/>
              </a:rPr>
              <a:t>T and </a:t>
            </a:r>
            <a:r>
              <a:rPr lang="en-US" sz="1800" dirty="0">
                <a:latin typeface="Palatino Linotype" panose="02040502050505030304" pitchFamily="18" charset="0"/>
              </a:rPr>
              <a:t>B</a:t>
            </a:r>
            <a:r>
              <a:rPr lang="sr-Cyrl-RS" sz="1800" dirty="0">
                <a:latin typeface="Palatino Linotype" panose="02040502050505030304" pitchFamily="18" charset="0"/>
              </a:rPr>
              <a:t> cells specific for the acetylcholine receptor are found in the thymus</a:t>
            </a:r>
            <a:endParaRPr lang="en-US" sz="1800" dirty="0">
              <a:latin typeface="Palatino Linotype" panose="02040502050505030304" pitchFamily="18" charset="0"/>
            </a:endParaRPr>
          </a:p>
          <a:p>
            <a:pPr lvl="0" algn="l" rtl="0"/>
            <a:r>
              <a:rPr lang="sr-Cyrl-RS" sz="1800" dirty="0">
                <a:latin typeface="Palatino Linotype" panose="02040502050505030304" pitchFamily="18" charset="0"/>
              </a:rPr>
              <a:t>The expression of the acetylcholine receptor in the thymus is increased</a:t>
            </a:r>
            <a:endParaRPr lang="en-US" sz="1800" dirty="0">
              <a:latin typeface="Palatino Linotype" panose="02040502050505030304" pitchFamily="18" charset="0"/>
            </a:endParaRPr>
          </a:p>
          <a:p>
            <a:pPr lvl="0" algn="l" rtl="0"/>
            <a:r>
              <a:rPr lang="sr-Cyrl-RS" sz="1800" dirty="0">
                <a:latin typeface="Palatino Linotype" panose="02040502050505030304" pitchFamily="18" charset="0"/>
              </a:rPr>
              <a:t>Antibodies specific for the acetylcholine receptor are secreted by </a:t>
            </a:r>
            <a:r>
              <a:rPr lang="en-US" sz="1800" dirty="0">
                <a:latin typeface="Palatino Linotype" panose="02040502050505030304" pitchFamily="18" charset="0"/>
              </a:rPr>
              <a:t>B </a:t>
            </a:r>
            <a:r>
              <a:rPr lang="sr-Cyrl-RS" sz="1800" dirty="0">
                <a:latin typeface="Palatino Linotype" panose="02040502050505030304" pitchFamily="18" charset="0"/>
              </a:rPr>
              <a:t>cells present in the thymus</a:t>
            </a:r>
            <a:endParaRPr lang="en-US" sz="1800" dirty="0">
              <a:latin typeface="Palatino Linotype" panose="02040502050505030304" pitchFamily="18" charset="0"/>
            </a:endParaRPr>
          </a:p>
          <a:p>
            <a:pPr lvl="0" algn="l" rtl="0"/>
            <a:r>
              <a:rPr lang="sr-Cyrl-RS" sz="1800" dirty="0">
                <a:latin typeface="Palatino Linotype" panose="02040502050505030304" pitchFamily="18" charset="0"/>
              </a:rPr>
              <a:t>The function of T regulatory cells in the thymus is weakened</a:t>
            </a:r>
            <a:endParaRPr lang="en-US" sz="1800" dirty="0">
              <a:latin typeface="Palatino Linotype" panose="02040502050505030304" pitchFamily="18" charset="0"/>
            </a:endParaRPr>
          </a:p>
          <a:p>
            <a:pPr lvl="0" algn="l" rtl="0"/>
            <a:r>
              <a:rPr lang="sr-Cyrl-RS" sz="1800" dirty="0">
                <a:latin typeface="Palatino Linotype" panose="02040502050505030304" pitchFamily="18" charset="0"/>
              </a:rPr>
              <a:t>IL-1β, IL-6, CXCL13, CCL21, and B cell–activating factor (BAFF) are overexpressed in the thymus.</a:t>
            </a:r>
            <a:endParaRPr lang="en-US" sz="1800" dirty="0">
              <a:latin typeface="Palatino Linotype" panose="02040502050505030304" pitchFamily="18" charset="0"/>
            </a:endParaRPr>
          </a:p>
          <a:p>
            <a:pPr algn="l" rtl="0"/>
            <a:endParaRPr lang="en-US" sz="1800" dirty="0">
              <a:latin typeface="Palatino Linotype" panose="02040502050505030304" pitchFamily="18" charset="0"/>
            </a:endParaRPr>
          </a:p>
        </p:txBody>
      </p:sp>
    </p:spTree>
    <p:extLst>
      <p:ext uri="{BB962C8B-B14F-4D97-AF65-F5344CB8AC3E}">
        <p14:creationId xmlns:p14="http://schemas.microsoft.com/office/powerpoint/2010/main" val="41832059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6632"/>
            <a:ext cx="8229600" cy="5361459"/>
          </a:xfrm>
        </p:spPr>
        <p:txBody>
          <a:bodyPr>
            <a:noAutofit/>
          </a:bodyPr>
          <a:lstStyle/>
          <a:p>
            <a:pPr algn="l" rtl="0">
              <a:buNone/>
            </a:pPr>
            <a:r>
              <a:rPr lang="x-none" sz="2800" dirty="0">
                <a:latin typeface="Palatino Linotype" pitchFamily="18" charset="0"/>
              </a:rPr>
              <a:t>The etiology of MG is unknown</a:t>
            </a:r>
            <a:endParaRPr lang="sr-Cyrl-RS" sz="2800" dirty="0">
              <a:latin typeface="Palatino Linotype" pitchFamily="18" charset="0"/>
            </a:endParaRPr>
          </a:p>
          <a:p>
            <a:pPr algn="l" rtl="0">
              <a:buNone/>
            </a:pPr>
            <a:endParaRPr lang="x-none" sz="2400" dirty="0">
              <a:latin typeface="Palatino Linotype" pitchFamily="18" charset="0"/>
            </a:endParaRPr>
          </a:p>
          <a:p>
            <a:pPr lvl="1" algn="l" rtl="0">
              <a:buFont typeface="Wingdings" pitchFamily="2" charset="2"/>
              <a:buChar char="§"/>
            </a:pPr>
            <a:r>
              <a:rPr lang="x-none" sz="2400" dirty="0">
                <a:latin typeface="Palatino Linotype" pitchFamily="18" charset="0"/>
              </a:rPr>
              <a:t>A possible causative agent may be an infectious agent</a:t>
            </a:r>
          </a:p>
          <a:p>
            <a:pPr lvl="1" algn="l" rtl="0">
              <a:buFont typeface="Wingdings" pitchFamily="2" charset="2"/>
              <a:buChar char="§"/>
            </a:pPr>
            <a:r>
              <a:rPr lang="en-US" sz="2400" dirty="0">
                <a:latin typeface="Palatino Linotype" panose="02040502050505030304" pitchFamily="18" charset="0"/>
              </a:rPr>
              <a:t>HLA-A1-B8-DR3 </a:t>
            </a:r>
            <a:r>
              <a:rPr lang="sr-Cyrl-RS" sz="2400" dirty="0">
                <a:latin typeface="Palatino Linotype" panose="02040502050505030304" pitchFamily="18" charset="0"/>
              </a:rPr>
              <a:t>haplotype is associated with hyperplastic thymus in Caucasians;</a:t>
            </a:r>
            <a:r>
              <a:rPr lang="en-US" sz="2400" dirty="0">
                <a:latin typeface="Palatino Linotype" panose="02040502050505030304" pitchFamily="18" charset="0"/>
              </a:rPr>
              <a:t> HLA</a:t>
            </a:r>
            <a:r>
              <a:rPr lang="sr-Cyrl-RS" sz="2400" dirty="0">
                <a:latin typeface="Palatino Linotype" panose="02040502050505030304" pitchFamily="18" charset="0"/>
              </a:rPr>
              <a:t>-</a:t>
            </a:r>
            <a:r>
              <a:rPr lang="en-US" sz="2400" dirty="0">
                <a:latin typeface="Palatino Linotype" panose="02040502050505030304" pitchFamily="18" charset="0"/>
              </a:rPr>
              <a:t>B</a:t>
            </a:r>
            <a:r>
              <a:rPr lang="sr-Cyrl-RS" sz="2400" dirty="0">
                <a:latin typeface="Palatino Linotype" panose="02040502050505030304" pitchFamily="18" charset="0"/>
              </a:rPr>
              <a:t>7-DR2 is associated with myasthenia gravis that occurs after the age of 40 and is associated with an atrophic thymus; and the strongest association was shown for the allele</a:t>
            </a:r>
            <a:r>
              <a:rPr lang="en-US" sz="2400" dirty="0">
                <a:latin typeface="Palatino Linotype" panose="02040502050505030304" pitchFamily="18" charset="0"/>
              </a:rPr>
              <a:t> DRB</a:t>
            </a:r>
            <a:r>
              <a:rPr lang="sr-Cyrl-RS" sz="2400" dirty="0">
                <a:latin typeface="Palatino Linotype" panose="02040502050505030304" pitchFamily="18" charset="0"/>
              </a:rPr>
              <a:t>1*15:01 in the Norwegian population of patients with late-onset myasthenia gravis</a:t>
            </a:r>
          </a:p>
          <a:p>
            <a:pPr lvl="1" algn="l" rtl="0">
              <a:buFont typeface="Wingdings" pitchFamily="2" charset="2"/>
              <a:buChar char="§"/>
            </a:pPr>
            <a:r>
              <a:rPr lang="x-none" sz="2400" dirty="0">
                <a:latin typeface="Palatino Linotype" pitchFamily="18" charset="0"/>
              </a:rPr>
              <a:t>MG can occur after penicillamine therapy</a:t>
            </a:r>
            <a:endParaRPr lang="sr-Cyrl-RS" sz="2400" dirty="0">
              <a:latin typeface="Palatino Linotype" pitchFamily="18" charset="0"/>
            </a:endParaRPr>
          </a:p>
          <a:p>
            <a:pPr lvl="1" algn="l" rtl="0">
              <a:buFont typeface="Wingdings" pitchFamily="2" charset="2"/>
              <a:buChar char="§"/>
            </a:pPr>
            <a:r>
              <a:rPr lang="sr-Cyrl-RS" sz="2400" dirty="0">
                <a:latin typeface="Palatino Linotype" pitchFamily="18" charset="0"/>
              </a:rPr>
              <a:t>Epitope overlap of several bacteria was shown (</a:t>
            </a:r>
            <a:r>
              <a:rPr lang="en-US" sz="2400" i="1" dirty="0" err="1">
                <a:latin typeface="Palatino Linotype" panose="02040502050505030304" pitchFamily="18" charset="0"/>
              </a:rPr>
              <a:t>Klebsiella</a:t>
            </a:r>
            <a:r>
              <a:rPr lang="en-US" sz="2400" i="1" dirty="0">
                <a:latin typeface="Palatino Linotype" panose="02040502050505030304" pitchFamily="18" charset="0"/>
              </a:rPr>
              <a:t> </a:t>
            </a:r>
            <a:r>
              <a:rPr lang="en-US" sz="2400" i="1" dirty="0" err="1">
                <a:latin typeface="Palatino Linotype" panose="02040502050505030304" pitchFamily="18" charset="0"/>
              </a:rPr>
              <a:t>pneumoniae</a:t>
            </a:r>
            <a:r>
              <a:rPr lang="en-US" sz="2400" i="1" dirty="0">
                <a:latin typeface="Palatino Linotype" panose="02040502050505030304" pitchFamily="18" charset="0"/>
              </a:rPr>
              <a:t>, Escherichia coli, Proteus vulgaris</a:t>
            </a:r>
            <a:r>
              <a:rPr lang="sr-Cyrl-RS" sz="2400" dirty="0">
                <a:latin typeface="Palatino Linotype" panose="02040502050505030304" pitchFamily="18" charset="0"/>
              </a:rPr>
              <a:t>and</a:t>
            </a:r>
            <a:r>
              <a:rPr lang="en-US" sz="2400" i="1" dirty="0">
                <a:latin typeface="Palatino Linotype" panose="02040502050505030304" pitchFamily="18" charset="0"/>
              </a:rPr>
              <a:t>Yersinia</a:t>
            </a:r>
            <a:r>
              <a:rPr lang="en-US" sz="2400" i="1" dirty="0" err="1">
                <a:latin typeface="Palatino Linotype" panose="02040502050505030304" pitchFamily="18" charset="0"/>
              </a:rPr>
              <a:t>enterocolitica</a:t>
            </a:r>
            <a:r>
              <a:rPr lang="sr-Cyrl-RS" sz="2400" dirty="0">
                <a:latin typeface="Palatino Linotype" panose="02040502050505030304" pitchFamily="18" charset="0"/>
              </a:rPr>
              <a:t>), herpes simplex virus and acetylcholine receptor epitope</a:t>
            </a:r>
            <a:endParaRPr lang="en-US" sz="2400" dirty="0">
              <a:latin typeface="Palatino Linotype" pitchFamily="18" charset="0"/>
            </a:endParaRPr>
          </a:p>
        </p:txBody>
      </p:sp>
    </p:spTree>
    <p:extLst>
      <p:ext uri="{BB962C8B-B14F-4D97-AF65-F5344CB8AC3E}">
        <p14:creationId xmlns:p14="http://schemas.microsoft.com/office/powerpoint/2010/main" val="36916503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sr-Cyrl-RS" dirty="0">
                <a:latin typeface="Palatino Linotype" pitchFamily="18" charset="0"/>
              </a:rPr>
              <a:t>Treatment</a:t>
            </a:r>
            <a:r>
              <a:rPr lang="en-US" dirty="0">
                <a:latin typeface="Palatino Linotype" pitchFamily="18" charset="0"/>
              </a:rPr>
              <a:t> of </a:t>
            </a:r>
            <a:r>
              <a:rPr lang="x-none" dirty="0">
                <a:latin typeface="Palatino Linotype" pitchFamily="18" charset="0"/>
              </a:rPr>
              <a:t>MG</a:t>
            </a:r>
            <a:endParaRPr lang="en-US" dirty="0">
              <a:latin typeface="Palatino Linotype" pitchFamily="18" charset="0"/>
            </a:endParaRPr>
          </a:p>
        </p:txBody>
      </p:sp>
      <p:sp>
        <p:nvSpPr>
          <p:cNvPr id="4" name="Rectangle 3"/>
          <p:cNvSpPr>
            <a:spLocks noGrp="1" noChangeArrowheads="1"/>
          </p:cNvSpPr>
          <p:nvPr>
            <p:ph idx="1"/>
          </p:nvPr>
        </p:nvSpPr>
        <p:spPr>
          <a:xfrm>
            <a:off x="457200" y="1619250"/>
            <a:ext cx="8229600" cy="4525963"/>
          </a:xfrm>
        </p:spPr>
        <p:txBody>
          <a:bodyPr/>
          <a:lstStyle/>
          <a:p>
            <a:pPr lvl="0" algn="l" rtl="0"/>
            <a:r>
              <a:rPr lang="sr-Cyrl-RS" dirty="0">
                <a:latin typeface="Palatino Linotype" panose="02040502050505030304" pitchFamily="18" charset="0"/>
              </a:rPr>
              <a:t>Anticholinesterase drugs</a:t>
            </a:r>
            <a:endParaRPr lang="en-US" dirty="0">
              <a:latin typeface="Palatino Linotype" panose="02040502050505030304" pitchFamily="18" charset="0"/>
            </a:endParaRPr>
          </a:p>
          <a:p>
            <a:pPr lvl="0" algn="l" rtl="0"/>
            <a:r>
              <a:rPr lang="sr-Cyrl-RS" dirty="0">
                <a:latin typeface="Palatino Linotype" panose="02040502050505030304" pitchFamily="18" charset="0"/>
              </a:rPr>
              <a:t>Corticosteroids</a:t>
            </a:r>
            <a:endParaRPr lang="en-US" dirty="0">
              <a:latin typeface="Palatino Linotype" panose="02040502050505030304" pitchFamily="18" charset="0"/>
            </a:endParaRPr>
          </a:p>
          <a:p>
            <a:pPr lvl="0" algn="l" rtl="0"/>
            <a:r>
              <a:rPr lang="sr-Cyrl-RS" dirty="0">
                <a:latin typeface="Palatino Linotype" panose="02040502050505030304" pitchFamily="18" charset="0"/>
              </a:rPr>
              <a:t>Thymectomy</a:t>
            </a:r>
            <a:endParaRPr lang="en-US" dirty="0">
              <a:latin typeface="Palatino Linotype" panose="02040502050505030304" pitchFamily="18" charset="0"/>
            </a:endParaRPr>
          </a:p>
          <a:p>
            <a:pPr lvl="0" algn="l" rtl="0"/>
            <a:r>
              <a:rPr lang="sr-Cyrl-RS" dirty="0">
                <a:latin typeface="Palatino Linotype" panose="02040502050505030304" pitchFamily="18" charset="0"/>
              </a:rPr>
              <a:t>Plasmapheresis</a:t>
            </a:r>
            <a:endParaRPr lang="en-US" dirty="0">
              <a:latin typeface="Palatino Linotype" panose="02040502050505030304" pitchFamily="18" charset="0"/>
            </a:endParaRPr>
          </a:p>
          <a:p>
            <a:pPr lvl="0" algn="l" rtl="0"/>
            <a:r>
              <a:rPr lang="sr-Cyrl-RS" dirty="0">
                <a:latin typeface="Palatino Linotype" panose="02040502050505030304" pitchFamily="18" charset="0"/>
              </a:rPr>
              <a:t>Immunosuppr</a:t>
            </a:r>
            <a:r>
              <a:rPr lang="en-US" dirty="0" err="1">
                <a:latin typeface="Palatino Linotype" panose="02040502050505030304" pitchFamily="18" charset="0"/>
              </a:rPr>
              <a:t>esives</a:t>
            </a:r>
            <a:endParaRPr lang="en-US" dirty="0">
              <a:latin typeface="Palatino Linotype" panose="02040502050505030304" pitchFamily="18" charset="0"/>
            </a:endParaRPr>
          </a:p>
          <a:p>
            <a:pPr lvl="0" algn="l" rtl="0"/>
            <a:r>
              <a:rPr lang="sr-Cyrl-RS" dirty="0">
                <a:latin typeface="Palatino Linotype" panose="02040502050505030304" pitchFamily="18" charset="0"/>
              </a:rPr>
              <a:t>Intravenous immunoglobulin</a:t>
            </a:r>
            <a:r>
              <a:rPr lang="en-US" dirty="0">
                <a:latin typeface="Palatino Linotype" panose="02040502050505030304" pitchFamily="18" charset="0"/>
              </a:rPr>
              <a:t>s</a:t>
            </a:r>
          </a:p>
        </p:txBody>
      </p:sp>
    </p:spTree>
    <p:extLst>
      <p:ext uri="{BB962C8B-B14F-4D97-AF65-F5344CB8AC3E}">
        <p14:creationId xmlns:p14="http://schemas.microsoft.com/office/powerpoint/2010/main" val="8089324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x-none" dirty="0">
                <a:latin typeface="Palatino Linotype" pitchFamily="18" charset="0"/>
              </a:rPr>
              <a:t>Lambert Eaton syndrome</a:t>
            </a:r>
            <a:endParaRPr lang="en-US" dirty="0">
              <a:latin typeface="Palatino Linotype" pitchFamily="18" charset="0"/>
            </a:endParaRPr>
          </a:p>
        </p:txBody>
      </p:sp>
      <p:sp>
        <p:nvSpPr>
          <p:cNvPr id="3" name="Content Placeholder 2"/>
          <p:cNvSpPr>
            <a:spLocks noGrp="1"/>
          </p:cNvSpPr>
          <p:nvPr>
            <p:ph sz="half" idx="1"/>
          </p:nvPr>
        </p:nvSpPr>
        <p:spPr>
          <a:xfrm>
            <a:off x="0" y="1600201"/>
            <a:ext cx="4495800" cy="4277072"/>
          </a:xfrm>
        </p:spPr>
        <p:txBody>
          <a:bodyPr>
            <a:normAutofit fontScale="92500"/>
          </a:bodyPr>
          <a:lstStyle/>
          <a:p>
            <a:pPr algn="l" rtl="0"/>
            <a:r>
              <a:rPr lang="x-none" dirty="0">
                <a:latin typeface="Palatino Linotype" pitchFamily="18" charset="0"/>
              </a:rPr>
              <a:t>A presynaptic disorder of the neuromuscular synapse that causes muscle weakness similar to MG</a:t>
            </a:r>
          </a:p>
          <a:p>
            <a:pPr algn="l" rtl="0"/>
            <a:r>
              <a:rPr lang="x-none" dirty="0">
                <a:latin typeface="Palatino Linotype" pitchFamily="18" charset="0"/>
              </a:rPr>
              <a:t>Proximal muscles of the lower extremities are mainly affected, and ptosis and diplopia occur in about 70% of patients.</a:t>
            </a:r>
            <a:endParaRPr lang="en-US" dirty="0">
              <a:latin typeface="Palatino Linotype" pitchFamily="18" charset="0"/>
            </a:endParaRPr>
          </a:p>
          <a:p>
            <a:pPr algn="l" rtl="0"/>
            <a:endParaRPr lang="en-US" dirty="0">
              <a:latin typeface="Palatino Linotype" pitchFamily="18" charset="0"/>
            </a:endParaRPr>
          </a:p>
        </p:txBody>
      </p:sp>
      <p:pic>
        <p:nvPicPr>
          <p:cNvPr id="5" name="Content Placeholder 3"/>
          <p:cNvPicPr>
            <a:picLocks noGrp="1" noChangeAspect="1" noChangeArrowheads="1"/>
          </p:cNvPicPr>
          <p:nvPr>
            <p:ph sz="half" idx="2"/>
          </p:nvPr>
        </p:nvPicPr>
        <p:blipFill>
          <a:blip r:embed="rId2" cstate="print"/>
          <a:srcRect/>
          <a:stretch>
            <a:fillRect/>
          </a:stretch>
        </p:blipFill>
        <p:spPr>
          <a:xfrm>
            <a:off x="4648200" y="1628800"/>
            <a:ext cx="4038600" cy="4165347"/>
          </a:xfrm>
        </p:spPr>
      </p:pic>
      <p:sp>
        <p:nvSpPr>
          <p:cNvPr id="6" name="Rectangle 5"/>
          <p:cNvSpPr/>
          <p:nvPr/>
        </p:nvSpPr>
        <p:spPr>
          <a:xfrm>
            <a:off x="611560" y="6023029"/>
            <a:ext cx="8064896" cy="646331"/>
          </a:xfrm>
          <a:prstGeom prst="rect">
            <a:avLst/>
          </a:prstGeom>
        </p:spPr>
        <p:txBody>
          <a:bodyPr wrap="square">
            <a:spAutoFit/>
          </a:bodyPr>
          <a:lstStyle/>
          <a:p>
            <a:pPr algn="l" rtl="0"/>
            <a:r>
              <a:rPr lang="x-none" b="1" dirty="0">
                <a:latin typeface="Palatino Linotype" pitchFamily="18" charset="0"/>
              </a:rPr>
              <a:t>The autoantibody is specific for calcium channels at the ends of motor neurons, so the release of acetylcholine is disturbed</a:t>
            </a:r>
            <a:endParaRPr lang="en-US" b="1" dirty="0">
              <a:latin typeface="Palatino Linotype" pitchFamily="18" charset="0"/>
            </a:endParaRPr>
          </a:p>
        </p:txBody>
      </p:sp>
    </p:spTree>
    <p:extLst>
      <p:ext uri="{BB962C8B-B14F-4D97-AF65-F5344CB8AC3E}">
        <p14:creationId xmlns:p14="http://schemas.microsoft.com/office/powerpoint/2010/main" val="12974059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x-none" dirty="0">
                <a:latin typeface="Palatino Linotype" pitchFamily="18" charset="0"/>
              </a:rPr>
              <a:t>Lambert Eaton syndrome</a:t>
            </a:r>
            <a:endParaRPr lang="en-US" dirty="0"/>
          </a:p>
        </p:txBody>
      </p:sp>
      <p:sp>
        <p:nvSpPr>
          <p:cNvPr id="5" name="Content Placeholder 4"/>
          <p:cNvSpPr>
            <a:spLocks noGrp="1"/>
          </p:cNvSpPr>
          <p:nvPr>
            <p:ph idx="1"/>
          </p:nvPr>
        </p:nvSpPr>
        <p:spPr/>
        <p:txBody>
          <a:bodyPr/>
          <a:lstStyle/>
          <a:p>
            <a:pPr algn="l" rtl="0"/>
            <a:endParaRPr lang="x-none" dirty="0"/>
          </a:p>
          <a:p>
            <a:pPr algn="l" rtl="0"/>
            <a:endParaRPr lang="x-none" dirty="0"/>
          </a:p>
          <a:p>
            <a:pPr algn="l" rtl="0"/>
            <a:endParaRPr lang="x-none" dirty="0"/>
          </a:p>
          <a:p>
            <a:pPr algn="l" rtl="0"/>
            <a:endParaRPr lang="x-none" dirty="0"/>
          </a:p>
          <a:p>
            <a:pPr algn="l" rtl="0"/>
            <a:endParaRPr lang="x-none" dirty="0"/>
          </a:p>
          <a:p>
            <a:pPr algn="l" rtl="0"/>
            <a:r>
              <a:rPr lang="x-none" dirty="0">
                <a:latin typeface="Palatino Linotype" pitchFamily="18" charset="0"/>
              </a:rPr>
              <a:t>Therapy involves the </a:t>
            </a:r>
            <a:r>
              <a:rPr lang="en-US" dirty="0">
                <a:latin typeface="Palatino Linotype" pitchFamily="18" charset="0"/>
              </a:rPr>
              <a:t>application</a:t>
            </a:r>
            <a:r>
              <a:rPr lang="x-none" dirty="0">
                <a:latin typeface="Palatino Linotype" pitchFamily="18" charset="0"/>
              </a:rPr>
              <a:t> of </a:t>
            </a:r>
            <a:r>
              <a:rPr lang="en-US" dirty="0">
                <a:latin typeface="Palatino Linotype" pitchFamily="18" charset="0"/>
              </a:rPr>
              <a:t>immunosuppressives </a:t>
            </a:r>
            <a:r>
              <a:rPr lang="x-none" dirty="0">
                <a:latin typeface="Palatino Linotype" pitchFamily="18" charset="0"/>
              </a:rPr>
              <a:t>and plasmapheresis</a:t>
            </a:r>
            <a:endParaRPr lang="en-US" dirty="0">
              <a:latin typeface="Palatino Linotype" pitchFamily="18" charset="0"/>
            </a:endParaRPr>
          </a:p>
        </p:txBody>
      </p:sp>
      <p:sp>
        <p:nvSpPr>
          <p:cNvPr id="6" name="Rectangle 3"/>
          <p:cNvSpPr txBox="1">
            <a:spLocks noChangeArrowheads="1"/>
          </p:cNvSpPr>
          <p:nvPr/>
        </p:nvSpPr>
        <p:spPr>
          <a:xfrm>
            <a:off x="467544" y="1556792"/>
            <a:ext cx="7772400" cy="3168352"/>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x-none" sz="3200" b="0" i="0" u="none" strike="noStrike" kern="1200" cap="none" spc="0" normalizeH="0" baseline="0" noProof="0" dirty="0">
                <a:ln>
                  <a:noFill/>
                </a:ln>
                <a:solidFill>
                  <a:schemeClr val="tx1"/>
                </a:solidFill>
                <a:effectLst/>
                <a:uLnTx/>
                <a:uFillTx/>
                <a:latin typeface="Palatino Linotype" pitchFamily="18" charset="0"/>
              </a:rPr>
              <a:t>Most patients with this syndrome</a:t>
            </a:r>
            <a:r>
              <a:rPr kumimoji="0" lang="en-US" sz="3200" b="0" i="0" u="none" strike="noStrike" kern="1200" cap="none" spc="0" normalizeH="0" baseline="0" noProof="0" dirty="0">
                <a:ln>
                  <a:noFill/>
                </a:ln>
                <a:solidFill>
                  <a:schemeClr val="tx1"/>
                </a:solidFill>
                <a:effectLst/>
                <a:uLnTx/>
                <a:uFillTx/>
                <a:latin typeface="Palatino Linotype" pitchFamily="18" charset="0"/>
              </a:rPr>
              <a:t> </a:t>
            </a:r>
            <a:r>
              <a:rPr kumimoji="0" lang="x-none" sz="3200" b="0" i="0" u="none" strike="noStrike" kern="1200" cap="none" spc="0" normalizeH="0" noProof="0" dirty="0">
                <a:ln>
                  <a:noFill/>
                </a:ln>
                <a:solidFill>
                  <a:schemeClr val="tx1"/>
                </a:solidFill>
                <a:effectLst/>
                <a:uLnTx/>
                <a:uFillTx/>
                <a:latin typeface="Palatino Linotype" pitchFamily="18" charset="0"/>
              </a:rPr>
              <a:t>has an associated malignant disease, usually microcellular lung cancer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x-none" sz="3200" b="0" i="0" u="none" strike="noStrike" kern="1200" cap="none" spc="0" normalizeH="0" baseline="0" noProof="0" dirty="0">
                <a:ln>
                  <a:noFill/>
                </a:ln>
                <a:solidFill>
                  <a:schemeClr val="tx1"/>
                </a:solidFill>
                <a:effectLst/>
                <a:uLnTx/>
                <a:uFillTx/>
                <a:latin typeface="Palatino Linotype" pitchFamily="18" charset="0"/>
              </a:rPr>
              <a:t>Diagnosis</a:t>
            </a:r>
            <a:r>
              <a:rPr kumimoji="0" lang="en-US" sz="3200" b="0" i="0" u="none" strike="noStrike" kern="1200" cap="none" spc="0" normalizeH="0" baseline="0" noProof="0" dirty="0">
                <a:ln>
                  <a:noFill/>
                </a:ln>
                <a:solidFill>
                  <a:schemeClr val="tx1"/>
                </a:solidFill>
                <a:effectLst/>
                <a:uLnTx/>
                <a:uFillTx/>
                <a:latin typeface="Palatino Linotype" pitchFamily="18" charset="0"/>
              </a:rPr>
              <a:t> of Lambert-Eaton </a:t>
            </a:r>
            <a:r>
              <a:rPr kumimoji="0" lang="x-none" sz="3200" b="0" i="0" u="none" strike="noStrike" kern="1200" cap="none" spc="0" normalizeH="0" baseline="0" noProof="0" dirty="0">
                <a:ln>
                  <a:noFill/>
                </a:ln>
                <a:solidFill>
                  <a:schemeClr val="tx1"/>
                </a:solidFill>
                <a:effectLst/>
                <a:uLnTx/>
                <a:uFillTx/>
                <a:latin typeface="Palatino Linotype" pitchFamily="18" charset="0"/>
              </a:rPr>
              <a:t>syndrome can</a:t>
            </a:r>
            <a:r>
              <a:rPr kumimoji="0" lang="en-US" sz="3200" b="0" i="0" u="none" strike="noStrike" kern="1200" cap="none" spc="0" normalizeH="0" baseline="0" noProof="0" dirty="0">
                <a:ln>
                  <a:noFill/>
                </a:ln>
                <a:solidFill>
                  <a:schemeClr val="tx1"/>
                </a:solidFill>
                <a:effectLst/>
                <a:uLnTx/>
                <a:uFillTx/>
                <a:latin typeface="Palatino Linotype" pitchFamily="18" charset="0"/>
              </a:rPr>
              <a:t> be </a:t>
            </a:r>
            <a:r>
              <a:rPr kumimoji="0" lang="x-none" sz="3200" b="0" i="0" u="none" strike="noStrike" kern="1200" cap="none" spc="0" normalizeH="0" noProof="0" dirty="0">
                <a:ln>
                  <a:noFill/>
                </a:ln>
                <a:solidFill>
                  <a:schemeClr val="tx1"/>
                </a:solidFill>
                <a:effectLst/>
                <a:uLnTx/>
                <a:uFillTx/>
                <a:latin typeface="Palatino Linotype" pitchFamily="18" charset="0"/>
              </a:rPr>
              <a:t>report</a:t>
            </a:r>
            <a:r>
              <a:rPr kumimoji="0" lang="en-US" sz="3200" b="0" i="0" u="none" strike="noStrike" kern="1200" cap="none" spc="0" normalizeH="0" noProof="0" dirty="0">
                <a:ln>
                  <a:noFill/>
                </a:ln>
                <a:solidFill>
                  <a:schemeClr val="tx1"/>
                </a:solidFill>
                <a:effectLst/>
                <a:uLnTx/>
                <a:uFillTx/>
                <a:latin typeface="Palatino Linotype" pitchFamily="18" charset="0"/>
              </a:rPr>
              <a:t>ed</a:t>
            </a:r>
            <a:r>
              <a:rPr kumimoji="0" lang="x-none" sz="3200" b="0" i="0" u="none" strike="noStrike" kern="1200" cap="none" spc="0" normalizeH="0" noProof="0" dirty="0">
                <a:ln>
                  <a:noFill/>
                </a:ln>
                <a:solidFill>
                  <a:schemeClr val="tx1"/>
                </a:solidFill>
                <a:effectLst/>
                <a:uLnTx/>
                <a:uFillTx/>
                <a:latin typeface="Palatino Linotype" pitchFamily="18" charset="0"/>
              </a:rPr>
              <a:t> much before the tumor detect</a:t>
            </a:r>
            <a:r>
              <a:rPr kumimoji="0" lang="en-US" sz="3200" b="0" i="0" u="none" strike="noStrike" kern="1200" cap="none" spc="0" normalizeH="0" noProof="0" dirty="0">
                <a:ln>
                  <a:noFill/>
                </a:ln>
                <a:solidFill>
                  <a:schemeClr val="tx1"/>
                </a:solidFill>
                <a:effectLst/>
                <a:uLnTx/>
                <a:uFillTx/>
                <a:latin typeface="Palatino Linotype" pitchFamily="18" charset="0"/>
              </a:rPr>
              <a:t>ion</a:t>
            </a:r>
            <a:endParaRPr kumimoji="0" lang="en-US" sz="3200" b="0" i="0" u="none" strike="noStrike" kern="1200" cap="none" spc="0" normalizeH="0" baseline="0" noProof="0" dirty="0">
              <a:ln>
                <a:noFill/>
              </a:ln>
              <a:solidFill>
                <a:schemeClr val="tx1"/>
              </a:solidFill>
              <a:effectLst/>
              <a:uLnTx/>
              <a:uFillTx/>
              <a:latin typeface="Palatino Linotype" pitchFamily="18" charset="0"/>
            </a:endParaRPr>
          </a:p>
        </p:txBody>
      </p:sp>
    </p:spTree>
    <p:extLst>
      <p:ext uri="{BB962C8B-B14F-4D97-AF65-F5344CB8AC3E}">
        <p14:creationId xmlns:p14="http://schemas.microsoft.com/office/powerpoint/2010/main" val="35409613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341784"/>
            <a:ext cx="8229600" cy="1143000"/>
          </a:xfrm>
        </p:spPr>
        <p:txBody>
          <a:bodyPr>
            <a:noAutofit/>
          </a:bodyPr>
          <a:lstStyle/>
          <a:p>
            <a:pPr algn="l" rtl="0"/>
            <a:r>
              <a:rPr lang="en-US" sz="4000" dirty="0" err="1">
                <a:latin typeface="Palatino Linotype" pitchFamily="18" charset="0"/>
              </a:rPr>
              <a:t>Guillain-Barré</a:t>
            </a:r>
            <a:r>
              <a:rPr lang="en-US" sz="4000" dirty="0">
                <a:latin typeface="Palatino Linotype" pitchFamily="18" charset="0"/>
              </a:rPr>
              <a:t> </a:t>
            </a:r>
            <a:r>
              <a:rPr lang="x-none" sz="4000" dirty="0">
                <a:latin typeface="Palatino Linotype" pitchFamily="18" charset="0"/>
              </a:rPr>
              <a:t>syndrome</a:t>
            </a:r>
            <a:r>
              <a:rPr lang="en-US" sz="4000" dirty="0">
                <a:latin typeface="Palatino Linotype" pitchFamily="18" charset="0"/>
              </a:rPr>
              <a:t/>
            </a:r>
            <a:br>
              <a:rPr lang="en-US" sz="4000" dirty="0">
                <a:latin typeface="Palatino Linotype" pitchFamily="18" charset="0"/>
              </a:rPr>
            </a:br>
            <a:endParaRPr lang="en-US" sz="4000" dirty="0">
              <a:latin typeface="Palatino Linotype" pitchFamily="18" charset="0"/>
            </a:endParaRPr>
          </a:p>
        </p:txBody>
      </p:sp>
      <p:sp>
        <p:nvSpPr>
          <p:cNvPr id="6" name="Content Placeholder 5"/>
          <p:cNvSpPr>
            <a:spLocks noGrp="1"/>
          </p:cNvSpPr>
          <p:nvPr>
            <p:ph idx="1"/>
          </p:nvPr>
        </p:nvSpPr>
        <p:spPr/>
        <p:txBody>
          <a:bodyPr>
            <a:normAutofit fontScale="85000" lnSpcReduction="10000"/>
          </a:bodyPr>
          <a:lstStyle/>
          <a:p>
            <a:pPr algn="just" rtl="0"/>
            <a:endParaRPr lang="x-none" sz="2600" dirty="0">
              <a:latin typeface="Palatino Linotype" pitchFamily="18" charset="0"/>
            </a:endParaRPr>
          </a:p>
          <a:p>
            <a:pPr algn="just" rtl="0"/>
            <a:endParaRPr lang="x-none" sz="2600" dirty="0">
              <a:latin typeface="Palatino Linotype" pitchFamily="18" charset="0"/>
            </a:endParaRPr>
          </a:p>
          <a:p>
            <a:pPr marL="0" indent="0" algn="just" rtl="0">
              <a:buNone/>
            </a:pPr>
            <a:r>
              <a:rPr lang="sr-Cyrl-RS" dirty="0">
                <a:latin typeface="Palatino Linotype" panose="02040502050505030304" pitchFamily="18" charset="0"/>
              </a:rPr>
              <a:t>A</a:t>
            </a:r>
            <a:r>
              <a:rPr lang="en-US" dirty="0">
                <a:latin typeface="Palatino Linotype" panose="02040502050505030304" pitchFamily="18" charset="0"/>
              </a:rPr>
              <a:t>cute demyelinating polyneuropathy which is characterized by acute (</a:t>
            </a:r>
            <a:r>
              <a:rPr lang="sr-Cyrl-RS" dirty="0">
                <a:latin typeface="Palatino Linotype" panose="02040502050505030304" pitchFamily="18" charset="0"/>
              </a:rPr>
              <a:t>if it develops</a:t>
            </a:r>
            <a:r>
              <a:rPr lang="en-US" dirty="0">
                <a:latin typeface="Palatino Linotype" panose="02040502050505030304" pitchFamily="18" charset="0"/>
              </a:rPr>
              <a:t> in one week) or subacute (if it develops in the course of four weeks) ascending motor weakness, mild or moderate sensory abnormalities, occasional involvement of cranial nerves and muscular or radicular pain.</a:t>
            </a:r>
            <a:endParaRPr lang="sr-Cyrl-RS" dirty="0">
              <a:latin typeface="Palatino Linotype" panose="02040502050505030304" pitchFamily="18" charset="0"/>
            </a:endParaRPr>
          </a:p>
          <a:p>
            <a:pPr marL="0" indent="0" algn="just" rtl="0">
              <a:buNone/>
            </a:pPr>
            <a:r>
              <a:rPr lang="en-US" dirty="0">
                <a:latin typeface="Palatino Linotype" panose="02040502050505030304" pitchFamily="18" charset="0"/>
              </a:rPr>
              <a:t>Tendon reflexes are reduced, but also could be </a:t>
            </a:r>
            <a:r>
              <a:rPr lang="en-US" dirty="0" err="1">
                <a:latin typeface="Palatino Linotype" panose="02040502050505030304" pitchFamily="18" charset="0"/>
              </a:rPr>
              <a:t>noraml</a:t>
            </a:r>
            <a:r>
              <a:rPr lang="en-US" dirty="0">
                <a:latin typeface="Palatino Linotype" panose="02040502050505030304" pitchFamily="18" charset="0"/>
              </a:rPr>
              <a:t>, especially in the </a:t>
            </a:r>
            <a:r>
              <a:rPr lang="sr-Cyrl-RS" dirty="0">
                <a:latin typeface="Palatino Linotype" panose="02040502050505030304" pitchFamily="18" charset="0"/>
              </a:rPr>
              <a:t>forms of GBS in which axons are affected</a:t>
            </a:r>
            <a:r>
              <a:rPr lang="en-US" dirty="0">
                <a:latin typeface="Palatino Linotype" panose="02040502050505030304" pitchFamily="18" charset="0"/>
              </a:rPr>
              <a:t>.</a:t>
            </a:r>
            <a:endParaRPr lang="en-US" sz="2600" dirty="0">
              <a:latin typeface="Palatino Linotype"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341784"/>
            <a:ext cx="8229600" cy="1143000"/>
          </a:xfrm>
        </p:spPr>
        <p:txBody>
          <a:bodyPr>
            <a:noAutofit/>
          </a:bodyPr>
          <a:lstStyle/>
          <a:p>
            <a:pPr algn="l" rtl="0"/>
            <a:r>
              <a:rPr lang="en-US" sz="4000" dirty="0">
                <a:latin typeface="Palatino Linotype" pitchFamily="18" charset="0"/>
              </a:rPr>
              <a:t>Guillain-Barré </a:t>
            </a:r>
            <a:r>
              <a:rPr lang="x-none" sz="4000" dirty="0">
                <a:latin typeface="Palatino Linotype" pitchFamily="18" charset="0"/>
              </a:rPr>
              <a:t>syndrome</a:t>
            </a:r>
            <a:r>
              <a:rPr lang="en-US" sz="4000" dirty="0">
                <a:latin typeface="Palatino Linotype" pitchFamily="18" charset="0"/>
              </a:rPr>
              <a:t> </a:t>
            </a:r>
            <a:r>
              <a:rPr lang="sr-Cyrl-RS" sz="4000" dirty="0">
                <a:latin typeface="Palatino Linotype" pitchFamily="18" charset="0"/>
              </a:rPr>
              <a:t>subtypes</a:t>
            </a:r>
            <a:r>
              <a:rPr lang="en-US" sz="4000" dirty="0">
                <a:latin typeface="Palatino Linotype" pitchFamily="18" charset="0"/>
              </a:rPr>
              <a:t/>
            </a:r>
            <a:br>
              <a:rPr lang="en-US" sz="4000" dirty="0">
                <a:latin typeface="Palatino Linotype" pitchFamily="18" charset="0"/>
              </a:rPr>
            </a:br>
            <a:endParaRPr lang="en-US" sz="4000" dirty="0">
              <a:latin typeface="Palatino Linotype" pitchFamily="18" charset="0"/>
            </a:endParaRPr>
          </a:p>
        </p:txBody>
      </p:sp>
      <p:sp>
        <p:nvSpPr>
          <p:cNvPr id="6" name="Content Placeholder 5"/>
          <p:cNvSpPr>
            <a:spLocks noGrp="1"/>
          </p:cNvSpPr>
          <p:nvPr>
            <p:ph idx="1"/>
          </p:nvPr>
        </p:nvSpPr>
        <p:spPr>
          <a:xfrm>
            <a:off x="0" y="980728"/>
            <a:ext cx="8892480" cy="5257800"/>
          </a:xfrm>
        </p:spPr>
        <p:txBody>
          <a:bodyPr>
            <a:noAutofit/>
          </a:bodyPr>
          <a:lstStyle/>
          <a:p>
            <a:pPr marL="514350" lvl="0" indent="-514350" algn="l" rtl="0">
              <a:buFont typeface="+mj-lt"/>
              <a:buAutoNum type="arabicPeriod"/>
            </a:pPr>
            <a:r>
              <a:rPr lang="en-US" sz="1400" dirty="0" err="1">
                <a:latin typeface="Palatino Linotype" panose="02040502050505030304" pitchFamily="18" charset="0"/>
              </a:rPr>
              <a:t>Acute</a:t>
            </a:r>
            <a:r>
              <a:rPr lang="en-US" sz="1400" dirty="0">
                <a:latin typeface="Palatino Linotype" panose="02040502050505030304" pitchFamily="18" charset="0"/>
              </a:rPr>
              <a:t> </a:t>
            </a:r>
            <a:r>
              <a:rPr lang="en-US" sz="1400" dirty="0" err="1">
                <a:latin typeface="Palatino Linotype" panose="02040502050505030304" pitchFamily="18" charset="0"/>
              </a:rPr>
              <a:t>inflammatory</a:t>
            </a:r>
            <a:r>
              <a:rPr lang="en-US" sz="1400" dirty="0">
                <a:latin typeface="Palatino Linotype" panose="02040502050505030304" pitchFamily="18" charset="0"/>
              </a:rPr>
              <a:t> </a:t>
            </a:r>
            <a:r>
              <a:rPr lang="en-US" sz="1400" dirty="0" err="1">
                <a:latin typeface="Palatino Linotype" panose="02040502050505030304" pitchFamily="18" charset="0"/>
              </a:rPr>
              <a:t>demyelinating</a:t>
            </a:r>
            <a:r>
              <a:rPr lang="en-US" sz="1400" dirty="0">
                <a:latin typeface="Palatino Linotype" panose="02040502050505030304" pitchFamily="18" charset="0"/>
              </a:rPr>
              <a:t> </a:t>
            </a:r>
            <a:r>
              <a:rPr lang="en-US" sz="1400" dirty="0" err="1">
                <a:latin typeface="Palatino Linotype" panose="02040502050505030304" pitchFamily="18" charset="0"/>
              </a:rPr>
              <a:t>polyneuropathy</a:t>
            </a:r>
            <a:r>
              <a:rPr lang="en-US" sz="1400" dirty="0">
                <a:latin typeface="Palatino Linotype" panose="02040502050505030304" pitchFamily="18" charset="0"/>
              </a:rPr>
              <a:t>(AIDP),</a:t>
            </a:r>
            <a:r>
              <a:rPr lang="en-US" sz="1400" dirty="0" err="1">
                <a:latin typeface="Palatino Linotype" panose="02040502050505030304" pitchFamily="18" charset="0"/>
              </a:rPr>
              <a:t>which</a:t>
            </a:r>
            <a:r>
              <a:rPr lang="en-US" sz="1400" dirty="0">
                <a:latin typeface="Palatino Linotype" panose="02040502050505030304" pitchFamily="18" charset="0"/>
              </a:rPr>
              <a:t> </a:t>
            </a:r>
            <a:r>
              <a:rPr lang="sr-Cyrl-RS" sz="1400" dirty="0">
                <a:latin typeface="Palatino Linotype" panose="02040502050505030304" pitchFamily="18" charset="0"/>
              </a:rPr>
              <a:t>appears in the 80</a:t>
            </a:r>
            <a:r>
              <a:rPr lang="en-US" sz="1400" dirty="0">
                <a:latin typeface="Palatino Linotype" panose="02040502050505030304" pitchFamily="18" charset="0"/>
              </a:rPr>
              <a:t>% </a:t>
            </a:r>
            <a:r>
              <a:rPr lang="sr-Cyrl-RS" sz="1400" dirty="0">
                <a:latin typeface="Palatino Linotype" panose="02040502050505030304" pitchFamily="18" charset="0"/>
              </a:rPr>
              <a:t>cases</a:t>
            </a:r>
            <a:r>
              <a:rPr lang="en-US" sz="1400" dirty="0">
                <a:latin typeface="Palatino Linotype" panose="02040502050505030304" pitchFamily="18" charset="0"/>
              </a:rPr>
              <a:t> </a:t>
            </a:r>
            <a:r>
              <a:rPr lang="sr-Cyrl-RS" sz="1400" dirty="0">
                <a:latin typeface="Palatino Linotype" panose="02040502050505030304" pitchFamily="18" charset="0"/>
              </a:rPr>
              <a:t>(</a:t>
            </a:r>
            <a:r>
              <a:rPr lang="en-US" sz="1400" dirty="0">
                <a:latin typeface="Palatino Linotype" panose="02040502050505030304" pitchFamily="18" charset="0"/>
              </a:rPr>
              <a:t>weakness starts from the legs and goes to hands, intercostal and diaphragmatic muscles and </a:t>
            </a:r>
            <a:r>
              <a:rPr lang="en-US" sz="1400" dirty="0" err="1">
                <a:latin typeface="Palatino Linotype" panose="02040502050505030304" pitchFamily="18" charset="0"/>
              </a:rPr>
              <a:t>facila</a:t>
            </a:r>
            <a:r>
              <a:rPr lang="en-US" sz="1400" dirty="0">
                <a:latin typeface="Palatino Linotype" panose="02040502050505030304" pitchFamily="18" charset="0"/>
              </a:rPr>
              <a:t> muscles or </a:t>
            </a:r>
            <a:r>
              <a:rPr lang="sr-Cyrl-RS" sz="1400" dirty="0">
                <a:latin typeface="Palatino Linotype" panose="02040502050505030304" pitchFamily="18" charset="0"/>
              </a:rPr>
              <a:t>muscles that move the eyeballs</a:t>
            </a:r>
            <a:r>
              <a:rPr lang="en-US" sz="1400" dirty="0">
                <a:latin typeface="Palatino Linotype" panose="02040502050505030304" pitchFamily="18" charset="0"/>
              </a:rPr>
              <a:t>, leading to dysphagia and dysarthria</a:t>
            </a:r>
            <a:r>
              <a:rPr lang="sr-Cyrl-RS" sz="1400" dirty="0">
                <a:latin typeface="Palatino Linotype" panose="02040502050505030304" pitchFamily="18" charset="0"/>
              </a:rPr>
              <a:t>,</a:t>
            </a:r>
            <a:r>
              <a:rPr lang="en-US" sz="1400" dirty="0">
                <a:latin typeface="Palatino Linotype" panose="02040502050505030304" pitchFamily="18" charset="0"/>
              </a:rPr>
              <a:t> </a:t>
            </a:r>
            <a:r>
              <a:rPr lang="sr-Cyrl-RS" sz="1400" dirty="0">
                <a:latin typeface="Palatino Linotype" panose="02040502050505030304" pitchFamily="18" charset="0"/>
              </a:rPr>
              <a:t>sometimes</a:t>
            </a:r>
            <a:r>
              <a:rPr lang="en-US" sz="1400" dirty="0">
                <a:latin typeface="Palatino Linotype" panose="02040502050505030304" pitchFamily="18" charset="0"/>
              </a:rPr>
              <a:t> it can affects only one or two </a:t>
            </a:r>
            <a:r>
              <a:rPr lang="sr-Cyrl-RS" sz="1400" dirty="0">
                <a:latin typeface="Palatino Linotype" panose="02040502050505030304" pitchFamily="18" charset="0"/>
              </a:rPr>
              <a:t>extremities</a:t>
            </a:r>
            <a:r>
              <a:rPr lang="en-US" sz="1400" dirty="0">
                <a:latin typeface="Palatino Linotype" panose="02040502050505030304" pitchFamily="18" charset="0"/>
              </a:rPr>
              <a:t> or only the cranial nerves</a:t>
            </a:r>
            <a:r>
              <a:rPr lang="sr-Cyrl-RS" sz="1400" dirty="0">
                <a:latin typeface="Palatino Linotype" panose="02040502050505030304" pitchFamily="18" charset="0"/>
              </a:rPr>
              <a:t>, there is a risk of occurrence</a:t>
            </a:r>
            <a:r>
              <a:rPr lang="en-US" sz="1400" dirty="0">
                <a:latin typeface="Palatino Linotype" panose="02040502050505030304" pitchFamily="18" charset="0"/>
              </a:rPr>
              <a:t> of respiratory insufficiency. Autonomous dysfunction se reported in indifferent degrees  in 65% of patients.</a:t>
            </a:r>
          </a:p>
          <a:p>
            <a:pPr marL="514350" lvl="0" indent="-514350" algn="l" rtl="0">
              <a:buFont typeface="+mj-lt"/>
              <a:buAutoNum type="arabicPeriod"/>
            </a:pPr>
            <a:r>
              <a:rPr lang="en-US" sz="1400" dirty="0">
                <a:latin typeface="Palatino Linotype" panose="02040502050505030304" pitchFamily="18" charset="0"/>
              </a:rPr>
              <a:t>Acute motor axonal neuropathy (AMAN) </a:t>
            </a:r>
            <a:r>
              <a:rPr lang="sr-Cyrl-RS" sz="1400" dirty="0">
                <a:latin typeface="Palatino Linotype" panose="02040502050505030304" pitchFamily="18" charset="0"/>
              </a:rPr>
              <a:t>is manifested</a:t>
            </a:r>
            <a:r>
              <a:rPr lang="en-US" sz="1400" dirty="0">
                <a:latin typeface="Palatino Linotype" panose="02040502050505030304" pitchFamily="18" charset="0"/>
              </a:rPr>
              <a:t> by primary damage of axons caused by massive acute demyelination. These patients have fulminant clinical course with serious paralysis and complete electric </a:t>
            </a:r>
            <a:r>
              <a:rPr lang="sr-Cyrl-RS" sz="1400" dirty="0">
                <a:latin typeface="Palatino Linotype" panose="02040502050505030304" pitchFamily="18" charset="0"/>
              </a:rPr>
              <a:t>non-excitability</a:t>
            </a:r>
            <a:r>
              <a:rPr lang="en-US" sz="1400" dirty="0">
                <a:latin typeface="Palatino Linotype" panose="02040502050505030304" pitchFamily="18" charset="0"/>
              </a:rPr>
              <a:t> of motor nerves in the first days of the disease beginning. In contrast to AIDP, involvement of cranial nerves is rare, reflexes are normal or </a:t>
            </a:r>
            <a:r>
              <a:rPr lang="sr-Cyrl-RS" sz="1400" dirty="0">
                <a:latin typeface="Palatino Linotype" panose="02040502050505030304" pitchFamily="18" charset="0"/>
              </a:rPr>
              <a:t>reinforced</a:t>
            </a:r>
            <a:r>
              <a:rPr lang="en-US" sz="1400" dirty="0">
                <a:latin typeface="Palatino Linotype" panose="02040502050505030304" pitchFamily="18" charset="0"/>
              </a:rPr>
              <a:t>, especially in early phase of disease. Recovery of motor functions is variable; many cases of this </a:t>
            </a:r>
            <a:r>
              <a:rPr lang="en-US" sz="1400" dirty="0" err="1">
                <a:latin typeface="Palatino Linotype" panose="02040502050505030304" pitchFamily="18" charset="0"/>
              </a:rPr>
              <a:t>dieases</a:t>
            </a:r>
            <a:r>
              <a:rPr lang="en-US" sz="1400" dirty="0">
                <a:latin typeface="Palatino Linotype" panose="02040502050505030304" pitchFamily="18" charset="0"/>
              </a:rPr>
              <a:t> are associated with </a:t>
            </a:r>
            <a:r>
              <a:rPr lang="sr-Cyrl-RS" sz="1400" dirty="0">
                <a:latin typeface="Palatino Linotype" panose="02040502050505030304" pitchFamily="18" charset="0"/>
              </a:rPr>
              <a:t>previous</a:t>
            </a:r>
            <a:r>
              <a:rPr lang="en-US" sz="1400" dirty="0">
                <a:latin typeface="Palatino Linotype" panose="02040502050505030304" pitchFamily="18" charset="0"/>
              </a:rPr>
              <a:t> infections caused by </a:t>
            </a:r>
            <a:r>
              <a:rPr lang="sr-Cyrl-RS" sz="1400" dirty="0">
                <a:latin typeface="Palatino Linotype" panose="02040502050505030304" pitchFamily="18" charset="0"/>
              </a:rPr>
              <a:t>bacteria</a:t>
            </a:r>
            <a:r>
              <a:rPr lang="en-US" sz="1400" dirty="0">
                <a:latin typeface="Palatino Linotype" panose="02040502050505030304" pitchFamily="18" charset="0"/>
              </a:rPr>
              <a:t> </a:t>
            </a:r>
            <a:r>
              <a:rPr lang="en-US" sz="1400" i="1" dirty="0">
                <a:latin typeface="Palatino Linotype" panose="02040502050505030304" pitchFamily="18" charset="0"/>
              </a:rPr>
              <a:t>Campylobacter </a:t>
            </a:r>
            <a:r>
              <a:rPr lang="en-US" sz="1400" i="1" dirty="0" err="1">
                <a:latin typeface="Palatino Linotype" panose="02040502050505030304" pitchFamily="18" charset="0"/>
              </a:rPr>
              <a:t>jejuni</a:t>
            </a:r>
            <a:r>
              <a:rPr lang="en-US" sz="1400" i="1" dirty="0">
                <a:latin typeface="Palatino Linotype" panose="02040502050505030304" pitchFamily="18" charset="0"/>
              </a:rPr>
              <a:t>  </a:t>
            </a:r>
            <a:r>
              <a:rPr lang="en-US" sz="1400" dirty="0">
                <a:latin typeface="Palatino Linotype" panose="02040502050505030304" pitchFamily="18" charset="0"/>
              </a:rPr>
              <a:t>and</a:t>
            </a:r>
            <a:r>
              <a:rPr lang="en-US" sz="1400" i="1" dirty="0">
                <a:latin typeface="Palatino Linotype" panose="02040502050505030304" pitchFamily="18" charset="0"/>
              </a:rPr>
              <a:t> </a:t>
            </a:r>
            <a:r>
              <a:rPr lang="en-US" sz="1400" dirty="0">
                <a:latin typeface="Palatino Linotype" panose="02040502050505030304" pitchFamily="18" charset="0"/>
              </a:rPr>
              <a:t>there are patients with high titers of antibodies </a:t>
            </a:r>
            <a:r>
              <a:rPr lang="sr-Cyrl-RS" sz="1400" dirty="0">
                <a:latin typeface="Palatino Linotype" panose="02040502050505030304" pitchFamily="18" charset="0"/>
              </a:rPr>
              <a:t>specific </a:t>
            </a:r>
            <a:r>
              <a:rPr lang="en-US" sz="1400" dirty="0">
                <a:latin typeface="Palatino Linotype" panose="02040502050505030304" pitchFamily="18" charset="0"/>
              </a:rPr>
              <a:t>for ganglioside GM1</a:t>
            </a:r>
          </a:p>
          <a:p>
            <a:pPr marL="514350" lvl="0" indent="-514350" algn="l" rtl="0">
              <a:buFont typeface="+mj-lt"/>
              <a:buAutoNum type="arabicPeriod"/>
            </a:pPr>
            <a:r>
              <a:rPr lang="en-US" sz="1400" dirty="0">
                <a:latin typeface="Palatino Linotype" panose="02040502050505030304" pitchFamily="18" charset="0"/>
              </a:rPr>
              <a:t>Acute motor-sensory axonal neuropathy (AMSAN) is similar to AMAN, but </a:t>
            </a:r>
            <a:r>
              <a:rPr lang="sr-Cyrl-RS" sz="1400" dirty="0">
                <a:latin typeface="Palatino Linotype" panose="02040502050505030304" pitchFamily="18" charset="0"/>
              </a:rPr>
              <a:t>in this form</a:t>
            </a:r>
            <a:r>
              <a:rPr lang="en-US" sz="1400" dirty="0">
                <a:latin typeface="Palatino Linotype" panose="02040502050505030304" pitchFamily="18" charset="0"/>
              </a:rPr>
              <a:t> simultaneous </a:t>
            </a:r>
            <a:r>
              <a:rPr lang="sr-Cyrl-RS" sz="1400" dirty="0">
                <a:latin typeface="Palatino Linotype" panose="02040502050505030304" pitchFamily="18" charset="0"/>
              </a:rPr>
              <a:t>damage </a:t>
            </a:r>
            <a:r>
              <a:rPr lang="en-US" sz="1400" dirty="0">
                <a:latin typeface="Palatino Linotype" panose="02040502050505030304" pitchFamily="18" charset="0"/>
              </a:rPr>
              <a:t>of sensory axons also occurs, </a:t>
            </a:r>
            <a:r>
              <a:rPr lang="sr-Cyrl-RS" sz="1400" dirty="0">
                <a:latin typeface="Palatino Linotype" panose="02040502050505030304" pitchFamily="18" charset="0"/>
              </a:rPr>
              <a:t>immunopathogenesis is</a:t>
            </a:r>
            <a:r>
              <a:rPr lang="en-US" sz="1400" dirty="0">
                <a:latin typeface="Palatino Linotype" panose="02040502050505030304" pitchFamily="18" charset="0"/>
              </a:rPr>
              <a:t> similar to AMAN, including </a:t>
            </a:r>
            <a:r>
              <a:rPr lang="sr-Cyrl-RS" sz="1400" dirty="0">
                <a:latin typeface="Palatino Linotype" panose="02040502050505030304" pitchFamily="18" charset="0"/>
              </a:rPr>
              <a:t>the appearance of </a:t>
            </a:r>
            <a:r>
              <a:rPr lang="en-US" sz="1400" dirty="0">
                <a:latin typeface="Palatino Linotype" panose="02040502050505030304" pitchFamily="18" charset="0"/>
              </a:rPr>
              <a:t>antibodies </a:t>
            </a:r>
            <a:r>
              <a:rPr lang="sr-Cyrl-RS" sz="1400" dirty="0">
                <a:latin typeface="Palatino Linotype" panose="02040502050505030304" pitchFamily="18" charset="0"/>
              </a:rPr>
              <a:t>specific to specific </a:t>
            </a:r>
            <a:r>
              <a:rPr lang="en-US" sz="1400" dirty="0">
                <a:latin typeface="Palatino Linotype" panose="02040502050505030304" pitchFamily="18" charset="0"/>
              </a:rPr>
              <a:t>for ganglioside GM1 and previous infections with </a:t>
            </a:r>
            <a:r>
              <a:rPr lang="en-US" sz="1400" i="1" dirty="0">
                <a:latin typeface="Palatino Linotype" panose="02040502050505030304" pitchFamily="18" charset="0"/>
              </a:rPr>
              <a:t>Campylobacter </a:t>
            </a:r>
            <a:r>
              <a:rPr lang="en-US" sz="1400" i="1" dirty="0" err="1">
                <a:latin typeface="Palatino Linotype" panose="02040502050505030304" pitchFamily="18" charset="0"/>
              </a:rPr>
              <a:t>jejuni</a:t>
            </a:r>
            <a:r>
              <a:rPr lang="sr-Cyrl-RS" sz="1400" i="1" dirty="0">
                <a:latin typeface="Palatino Linotype" panose="02040502050505030304" pitchFamily="18" charset="0"/>
              </a:rPr>
              <a:t>.</a:t>
            </a:r>
            <a:endParaRPr lang="en-US" sz="1400" dirty="0">
              <a:latin typeface="Palatino Linotype" panose="02040502050505030304" pitchFamily="18" charset="0"/>
            </a:endParaRPr>
          </a:p>
          <a:p>
            <a:pPr marL="514350" lvl="0" indent="-514350" algn="l" rtl="0">
              <a:buFont typeface="+mj-lt"/>
              <a:buAutoNum type="arabicPeriod"/>
            </a:pPr>
            <a:r>
              <a:rPr lang="en-US" sz="1400" dirty="0" err="1">
                <a:latin typeface="Palatino Linotype" panose="02040502050505030304" pitchFamily="18" charset="0"/>
              </a:rPr>
              <a:t>Miller</a:t>
            </a:r>
            <a:r>
              <a:rPr lang="en-US" sz="1400" dirty="0">
                <a:latin typeface="Palatino Linotype" panose="02040502050505030304" pitchFamily="18" charset="0"/>
              </a:rPr>
              <a:t> </a:t>
            </a:r>
            <a:r>
              <a:rPr lang="en-US" sz="1400" dirty="0" err="1">
                <a:latin typeface="Palatino Linotype" panose="02040502050505030304" pitchFamily="18" charset="0"/>
              </a:rPr>
              <a:t>Fi</a:t>
            </a:r>
            <a:r>
              <a:rPr lang="sr-Cyrl-RS" sz="1400" dirty="0">
                <a:latin typeface="Palatino Linotype" panose="02040502050505030304" pitchFamily="18" charset="0"/>
              </a:rPr>
              <a:t>sh</a:t>
            </a:r>
            <a:r>
              <a:rPr lang="en-US" sz="1400" dirty="0">
                <a:latin typeface="Palatino Linotype" panose="02040502050505030304" pitchFamily="18" charset="0"/>
              </a:rPr>
              <a:t>er syndrome (MFS) is characterized by acute occurrence of ophthalmoplegia, ataxia</a:t>
            </a:r>
            <a:r>
              <a:rPr lang="sr-Cyrl-RS" sz="1400" dirty="0">
                <a:latin typeface="Palatino Linotype" panose="02040502050505030304" pitchFamily="18" charset="0"/>
              </a:rPr>
              <a:t>, with preservation of sensory neurons</a:t>
            </a:r>
            <a:r>
              <a:rPr lang="en-US" sz="1400" dirty="0">
                <a:latin typeface="Palatino Linotype" panose="02040502050505030304" pitchFamily="18" charset="0"/>
              </a:rPr>
              <a:t>. In one third of patients exists muscular weakness with affected pharyngeal, facial, </a:t>
            </a:r>
            <a:r>
              <a:rPr lang="sr-Cyrl-RS" sz="1400" dirty="0">
                <a:latin typeface="Palatino Linotype" panose="02040502050505030304" pitchFamily="18" charset="0"/>
              </a:rPr>
              <a:t>abdominal</a:t>
            </a:r>
            <a:r>
              <a:rPr lang="en-US" sz="1400" dirty="0">
                <a:latin typeface="Palatino Linotype" panose="02040502050505030304" pitchFamily="18" charset="0"/>
              </a:rPr>
              <a:t> and respiratory muscles; rare clinical presentation can </a:t>
            </a:r>
            <a:r>
              <a:rPr lang="sr-Cyrl-RS" sz="1400" dirty="0">
                <a:latin typeface="Palatino Linotype" panose="02040502050505030304" pitchFamily="18" charset="0"/>
              </a:rPr>
              <a:t>to be</a:t>
            </a:r>
            <a:r>
              <a:rPr lang="en-US" sz="1400" dirty="0">
                <a:latin typeface="Palatino Linotype" panose="02040502050505030304" pitchFamily="18" charset="0"/>
              </a:rPr>
              <a:t> due to isolated paralysis of eye nerves. MFS can be distinguished </a:t>
            </a:r>
            <a:r>
              <a:rPr lang="sr-Cyrl-RS" sz="1400" dirty="0">
                <a:latin typeface="Palatino Linotype" panose="02040502050505030304" pitchFamily="18" charset="0"/>
              </a:rPr>
              <a:t>from other variants of GBS </a:t>
            </a:r>
            <a:r>
              <a:rPr lang="en-US" sz="1400" dirty="0">
                <a:latin typeface="Palatino Linotype" panose="02040502050505030304" pitchFamily="18" charset="0"/>
              </a:rPr>
              <a:t>by detection of antibodies </a:t>
            </a:r>
            <a:r>
              <a:rPr lang="sr-Cyrl-RS" sz="1400" dirty="0">
                <a:latin typeface="Palatino Linotype" panose="02040502050505030304" pitchFamily="18" charset="0"/>
              </a:rPr>
              <a:t>specific</a:t>
            </a:r>
            <a:r>
              <a:rPr lang="en-US" sz="1400" dirty="0">
                <a:latin typeface="Palatino Linotype" panose="02040502050505030304" pitchFamily="18" charset="0"/>
              </a:rPr>
              <a:t> </a:t>
            </a:r>
            <a:r>
              <a:rPr lang="sr-Cyrl-RS" sz="1400" dirty="0">
                <a:latin typeface="Palatino Linotype" panose="02040502050505030304" pitchFamily="18" charset="0"/>
              </a:rPr>
              <a:t>for</a:t>
            </a:r>
            <a:r>
              <a:rPr lang="en-US" sz="1400" dirty="0">
                <a:latin typeface="Palatino Linotype" panose="02040502050505030304" pitchFamily="18" charset="0"/>
              </a:rPr>
              <a:t> GQ1b ganglioside.</a:t>
            </a:r>
          </a:p>
          <a:p>
            <a:pPr marL="514350" lvl="0" indent="-514350" algn="l" rtl="0">
              <a:buFont typeface="+mj-lt"/>
              <a:buAutoNum type="arabicPeriod"/>
            </a:pPr>
            <a:r>
              <a:rPr lang="en-US" sz="1400" dirty="0">
                <a:latin typeface="Palatino Linotype" panose="02040502050505030304" pitchFamily="18" charset="0"/>
              </a:rPr>
              <a:t>Sensory ataxic GBS is the result of process in roots of nerves and </a:t>
            </a:r>
            <a:r>
              <a:rPr lang="en-US" sz="1400" dirty="0" err="1">
                <a:latin typeface="Palatino Linotype" panose="02040502050505030304" pitchFamily="18" charset="0"/>
              </a:rPr>
              <a:t>ganglias</a:t>
            </a:r>
            <a:r>
              <a:rPr lang="en-US" sz="1400" dirty="0">
                <a:latin typeface="Palatino Linotype" panose="02040502050505030304" pitchFamily="18" charset="0"/>
              </a:rPr>
              <a:t>. Some of these patients have antibodies specific for GD1b </a:t>
            </a:r>
            <a:r>
              <a:rPr lang="sr-Cyrl-RS" sz="1400" dirty="0">
                <a:latin typeface="Palatino Linotype" panose="02040502050505030304" pitchFamily="18" charset="0"/>
              </a:rPr>
              <a:t>r</a:t>
            </a:r>
            <a:r>
              <a:rPr lang="en-US" sz="1400" dirty="0" err="1">
                <a:latin typeface="Palatino Linotype" panose="02040502050505030304" pitchFamily="18" charset="0"/>
              </a:rPr>
              <a:t>angioside</a:t>
            </a:r>
            <a:r>
              <a:rPr lang="en-US" sz="1400" dirty="0">
                <a:latin typeface="Palatino Linotype" panose="02040502050505030304" pitchFamily="18" charset="0"/>
              </a:rPr>
              <a:t>.</a:t>
            </a:r>
          </a:p>
          <a:p>
            <a:pPr marL="514350" lvl="0" indent="-514350">
              <a:buFont typeface="+mj-lt"/>
              <a:buAutoNum type="arabicPeriod"/>
            </a:pPr>
            <a:r>
              <a:rPr lang="en-US" sz="1400" dirty="0">
                <a:latin typeface="Palatino Linotype" panose="02040502050505030304" pitchFamily="18" charset="0"/>
              </a:rPr>
              <a:t>Acute </a:t>
            </a:r>
            <a:r>
              <a:rPr lang="en-US" sz="1400" dirty="0" err="1">
                <a:latin typeface="Palatino Linotype" panose="02040502050505030304" pitchFamily="18" charset="0"/>
              </a:rPr>
              <a:t>pandysautonomous</a:t>
            </a:r>
            <a:r>
              <a:rPr lang="en-US" sz="1400" dirty="0">
                <a:latin typeface="Palatino Linotype" panose="02040502050505030304" pitchFamily="18" charset="0"/>
              </a:rPr>
              <a:t> neuropathy, with </a:t>
            </a:r>
            <a:r>
              <a:rPr lang="sr-Cyrl-RS" sz="1400" dirty="0">
                <a:latin typeface="Palatino Linotype" panose="02040502050505030304" pitchFamily="18" charset="0"/>
              </a:rPr>
              <a:t>the autoimmune response is directed</a:t>
            </a:r>
            <a:r>
              <a:rPr lang="en-US" sz="1400" dirty="0">
                <a:latin typeface="Palatino Linotype" panose="02040502050505030304" pitchFamily="18" charset="0"/>
              </a:rPr>
              <a:t> to </a:t>
            </a:r>
            <a:r>
              <a:rPr lang="en-US" sz="1400" dirty="0" err="1">
                <a:latin typeface="Palatino Linotype" panose="02040502050505030304" pitchFamily="18" charset="0"/>
              </a:rPr>
              <a:t>ganglial</a:t>
            </a:r>
            <a:r>
              <a:rPr lang="en-US" sz="1400" dirty="0">
                <a:latin typeface="Palatino Linotype" panose="02040502050505030304" pitchFamily="18" charset="0"/>
              </a:rPr>
              <a:t> neurons although specific antigen was not detected. Symptoms of affection of autonomous system can coexist in all forms of GBS during acute, stable or even phases of recovery.</a:t>
            </a:r>
          </a:p>
        </p:txBody>
      </p:sp>
    </p:spTree>
    <p:extLst>
      <p:ext uri="{BB962C8B-B14F-4D97-AF65-F5344CB8AC3E}">
        <p14:creationId xmlns:p14="http://schemas.microsoft.com/office/powerpoint/2010/main" val="13902076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dirty="0" err="1">
                <a:latin typeface="Palatino Linotype" pitchFamily="18" charset="0"/>
              </a:rPr>
              <a:t>Guillain-Barré</a:t>
            </a:r>
            <a:r>
              <a:rPr lang="en-US" dirty="0">
                <a:latin typeface="Palatino Linotype" pitchFamily="18" charset="0"/>
              </a:rPr>
              <a:t> </a:t>
            </a:r>
            <a:r>
              <a:rPr lang="x-none" dirty="0">
                <a:latin typeface="Palatino Linotype" pitchFamily="18" charset="0"/>
              </a:rPr>
              <a:t>syndrome</a:t>
            </a:r>
            <a:endParaRPr lang="en-US" dirty="0"/>
          </a:p>
        </p:txBody>
      </p:sp>
      <p:sp>
        <p:nvSpPr>
          <p:cNvPr id="3" name="Content Placeholder 2"/>
          <p:cNvSpPr>
            <a:spLocks noGrp="1"/>
          </p:cNvSpPr>
          <p:nvPr>
            <p:ph idx="1"/>
          </p:nvPr>
        </p:nvSpPr>
        <p:spPr>
          <a:xfrm>
            <a:off x="251520" y="1711349"/>
            <a:ext cx="8435280" cy="4525963"/>
          </a:xfrm>
        </p:spPr>
        <p:txBody>
          <a:bodyPr>
            <a:normAutofit fontScale="92500" lnSpcReduction="20000"/>
          </a:bodyPr>
          <a:lstStyle/>
          <a:p>
            <a:pPr marL="800100" indent="-457200" algn="just"/>
            <a:r>
              <a:rPr lang="x-none" dirty="0">
                <a:latin typeface="Palatino Linotype" pitchFamily="18" charset="0"/>
              </a:rPr>
              <a:t>It often occurs after a bacterial infection</a:t>
            </a:r>
            <a:r>
              <a:rPr lang="en-US" dirty="0">
                <a:latin typeface="Palatino Linotype" pitchFamily="18" charset="0"/>
              </a:rPr>
              <a:t> (</a:t>
            </a:r>
            <a:r>
              <a:rPr lang="en-US" i="1" dirty="0">
                <a:latin typeface="Palatino Linotype" pitchFamily="18" charset="0"/>
              </a:rPr>
              <a:t>Campylobacter </a:t>
            </a:r>
            <a:r>
              <a:rPr lang="en-US" i="1" dirty="0" err="1">
                <a:latin typeface="Palatino Linotype" pitchFamily="18" charset="0"/>
              </a:rPr>
              <a:t>jejuni</a:t>
            </a:r>
            <a:r>
              <a:rPr lang="en-US" i="1" dirty="0">
                <a:latin typeface="Palatino Linotype" pitchFamily="18" charset="0"/>
              </a:rPr>
              <a:t>)</a:t>
            </a:r>
            <a:r>
              <a:rPr lang="x-none" dirty="0">
                <a:latin typeface="Palatino Linotype" pitchFamily="18" charset="0"/>
              </a:rPr>
              <a:t>, 10% of cases occur after surgical interventions</a:t>
            </a:r>
          </a:p>
          <a:p>
            <a:pPr marL="800100" indent="-457200" algn="just"/>
            <a:r>
              <a:rPr lang="x-none" dirty="0">
                <a:latin typeface="Palatino Linotype" pitchFamily="18" charset="0"/>
              </a:rPr>
              <a:t>The production of autoantibodies against peripheral nerve tissue gangliosides is crucial for the pathogenesis of the disease.</a:t>
            </a:r>
          </a:p>
          <a:p>
            <a:pPr marL="800100" indent="-457200" algn="just"/>
            <a:r>
              <a:rPr lang="x-none" dirty="0">
                <a:latin typeface="Palatino Linotype" pitchFamily="18" charset="0"/>
              </a:rPr>
              <a:t>In the cerebrospinal fluid, the protein level increases, especially IgG, which are mostly oligoclonal</a:t>
            </a:r>
          </a:p>
          <a:p>
            <a:pPr marL="800100" indent="-457200" algn="just"/>
            <a:r>
              <a:rPr lang="x-none" dirty="0">
                <a:latin typeface="Palatino Linotype" pitchFamily="18" charset="0"/>
              </a:rPr>
              <a:t>Antibodies to ganglioside GM1b are found in about 70% of patients</a:t>
            </a:r>
          </a:p>
          <a:p>
            <a:pPr indent="0" algn="just" rtl="0"/>
            <a:endParaRPr lang="en-US" dirty="0">
              <a:latin typeface="Palatino Linotype"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sr-Cyrl-RS" dirty="0">
                <a:latin typeface="Palatino Linotype" panose="02040502050505030304" pitchFamily="18" charset="0"/>
              </a:rPr>
              <a:t>Treatment</a:t>
            </a:r>
            <a:r>
              <a:rPr lang="en-US" dirty="0">
                <a:latin typeface="Palatino Linotype" pitchFamily="18" charset="0"/>
              </a:rPr>
              <a:t> of Guillain-Barré </a:t>
            </a:r>
            <a:r>
              <a:rPr lang="x-none" dirty="0">
                <a:latin typeface="Palatino Linotype" pitchFamily="18" charset="0"/>
              </a:rPr>
              <a:t>syndrome</a:t>
            </a:r>
            <a:endParaRPr lang="en-US" dirty="0">
              <a:latin typeface="Palatino Linotype" panose="02040502050505030304" pitchFamily="18" charset="0"/>
            </a:endParaRPr>
          </a:p>
        </p:txBody>
      </p:sp>
      <p:sp>
        <p:nvSpPr>
          <p:cNvPr id="3" name="Content Placeholder 2"/>
          <p:cNvSpPr>
            <a:spLocks noGrp="1"/>
          </p:cNvSpPr>
          <p:nvPr>
            <p:ph idx="1"/>
          </p:nvPr>
        </p:nvSpPr>
        <p:spPr>
          <a:xfrm>
            <a:off x="457200" y="1340768"/>
            <a:ext cx="8229600" cy="4525963"/>
          </a:xfrm>
        </p:spPr>
        <p:txBody>
          <a:bodyPr>
            <a:noAutofit/>
          </a:bodyPr>
          <a:lstStyle/>
          <a:p>
            <a:pPr marL="0" indent="0" algn="l" rtl="0">
              <a:buNone/>
            </a:pPr>
            <a:r>
              <a:rPr lang="sr-Cyrl-RS" sz="2000" b="1" dirty="0">
                <a:latin typeface="Palatino Linotype" panose="02040502050505030304" pitchFamily="18" charset="0"/>
              </a:rPr>
              <a:t>Plasmapheresis</a:t>
            </a:r>
            <a:endParaRPr lang="en-US" sz="2000" dirty="0">
              <a:latin typeface="Palatino Linotype" panose="02040502050505030304" pitchFamily="18" charset="0"/>
            </a:endParaRPr>
          </a:p>
          <a:p>
            <a:pPr marL="400050" lvl="1" indent="0" algn="l" rtl="0">
              <a:buNone/>
            </a:pPr>
            <a:r>
              <a:rPr lang="en-US" sz="2000" dirty="0">
                <a:latin typeface="Palatino Linotype" panose="02040502050505030304" pitchFamily="18" charset="0"/>
              </a:rPr>
              <a:t>In a few double blinded controlled clinical studies, plasmapheresis has been shown to be efficient if it was performed in the first weeks from the beginning diseases.</a:t>
            </a:r>
          </a:p>
          <a:p>
            <a:pPr marL="0" indent="0" algn="l" rtl="0">
              <a:buNone/>
            </a:pPr>
            <a:endParaRPr lang="sr-Cyrl-RS" sz="2000" b="1" dirty="0">
              <a:latin typeface="Palatino Linotype" panose="02040502050505030304" pitchFamily="18" charset="0"/>
            </a:endParaRPr>
          </a:p>
          <a:p>
            <a:pPr marL="0" indent="0" algn="l" rtl="0">
              <a:buNone/>
            </a:pPr>
            <a:r>
              <a:rPr lang="sr-Cyrl-RS" sz="2000" b="1" dirty="0">
                <a:latin typeface="Palatino Linotype" panose="02040502050505030304" pitchFamily="18" charset="0"/>
              </a:rPr>
              <a:t>High doses of intravenous immunoglobulins</a:t>
            </a:r>
            <a:endParaRPr lang="en-US" sz="2000" dirty="0">
              <a:latin typeface="Palatino Linotype" panose="02040502050505030304" pitchFamily="18" charset="0"/>
            </a:endParaRPr>
          </a:p>
          <a:p>
            <a:pPr marL="400050" lvl="1" indent="0" algn="l" rtl="0">
              <a:buNone/>
            </a:pPr>
            <a:r>
              <a:rPr lang="sr-Cyrl-RS" sz="2000" dirty="0">
                <a:latin typeface="Palatino Linotype" panose="02040502050505030304" pitchFamily="18" charset="0"/>
              </a:rPr>
              <a:t>Intravenous immunoglobulins</a:t>
            </a:r>
            <a:r>
              <a:rPr lang="en-US" sz="2000" dirty="0">
                <a:latin typeface="Palatino Linotype" panose="02040502050505030304" pitchFamily="18" charset="0"/>
              </a:rPr>
              <a:t> which are given in doses from 2 g/kg during two or five days are equally</a:t>
            </a:r>
            <a:r>
              <a:rPr lang="sr-Cyrl-RS" sz="2000" dirty="0">
                <a:latin typeface="Palatino Linotype" panose="02040502050505030304" pitchFamily="18" charset="0"/>
              </a:rPr>
              <a:t>are</a:t>
            </a:r>
            <a:r>
              <a:rPr lang="en-US" sz="2000" dirty="0">
                <a:latin typeface="Palatino Linotype" panose="02040502050505030304" pitchFamily="18" charset="0"/>
              </a:rPr>
              <a:t> efficient like plasmapheresis, while </a:t>
            </a:r>
            <a:r>
              <a:rPr lang="sr-Cyrl-RS" sz="2000" dirty="0">
                <a:latin typeface="Palatino Linotype" panose="02040502050505030304" pitchFamily="18" charset="0"/>
              </a:rPr>
              <a:t>combining these two procedures does not give a better effect</a:t>
            </a:r>
            <a:r>
              <a:rPr lang="en-US" sz="2000" dirty="0">
                <a:latin typeface="Palatino Linotype" panose="02040502050505030304" pitchFamily="18" charset="0"/>
              </a:rPr>
              <a:t>. Early relapses can occur </a:t>
            </a:r>
            <a:r>
              <a:rPr lang="sr-Cyrl-RS" sz="2000" dirty="0">
                <a:latin typeface="Palatino Linotype" panose="02040502050505030304" pitchFamily="18" charset="0"/>
              </a:rPr>
              <a:t>after administration of immunoglobulin</a:t>
            </a:r>
            <a:r>
              <a:rPr lang="en-US" sz="2000" dirty="0">
                <a:latin typeface="Palatino Linotype" panose="02040502050505030304" pitchFamily="18" charset="0"/>
              </a:rPr>
              <a:t> and also after plasmapheresis, but these procedures are therapeutic choice worldwide, because their application is not complicated, they easy </a:t>
            </a:r>
            <a:r>
              <a:rPr lang="sr-Cyrl-RS" sz="2000" dirty="0">
                <a:latin typeface="Palatino Linotype" panose="02040502050505030304" pitchFamily="18" charset="0"/>
              </a:rPr>
              <a:t>accessible </a:t>
            </a:r>
            <a:r>
              <a:rPr lang="en-US" sz="2000" dirty="0">
                <a:latin typeface="Palatino Linotype" panose="02040502050505030304" pitchFamily="18" charset="0"/>
              </a:rPr>
              <a:t>and early start of the treatment is essential.</a:t>
            </a:r>
          </a:p>
          <a:p>
            <a:pPr marL="0" indent="0" algn="l" rtl="0">
              <a:buNone/>
            </a:pPr>
            <a:endParaRPr lang="sr-Cyrl-RS" sz="2000" dirty="0">
              <a:latin typeface="Palatino Linotype" panose="02040502050505030304" pitchFamily="18" charset="0"/>
            </a:endParaRPr>
          </a:p>
          <a:p>
            <a:pPr marL="0" indent="0" algn="l" rtl="0">
              <a:buNone/>
            </a:pPr>
            <a:r>
              <a:rPr lang="en-US" sz="2000" dirty="0">
                <a:latin typeface="Palatino Linotype" panose="02040502050505030304" pitchFamily="18" charset="0"/>
              </a:rPr>
              <a:t>Steroids are ineffective in the </a:t>
            </a:r>
            <a:r>
              <a:rPr lang="sr-Cyrl-RS" sz="2000" dirty="0">
                <a:latin typeface="Palatino Linotype" panose="02040502050505030304" pitchFamily="18" charset="0"/>
              </a:rPr>
              <a:t>treatment</a:t>
            </a:r>
            <a:r>
              <a:rPr lang="en-US" sz="2000" dirty="0">
                <a:latin typeface="Palatino Linotype" panose="02040502050505030304" pitchFamily="18" charset="0"/>
              </a:rPr>
              <a:t> of GBS and can even increase frequency of future relapses.</a:t>
            </a:r>
          </a:p>
          <a:p>
            <a:pPr algn="l" rtl="0"/>
            <a:endParaRPr lang="en-US" sz="2000" dirty="0">
              <a:latin typeface="Palatino Linotype" panose="02040502050505030304" pitchFamily="18" charset="0"/>
            </a:endParaRPr>
          </a:p>
        </p:txBody>
      </p:sp>
    </p:spTree>
    <p:extLst>
      <p:ext uri="{BB962C8B-B14F-4D97-AF65-F5344CB8AC3E}">
        <p14:creationId xmlns:p14="http://schemas.microsoft.com/office/powerpoint/2010/main" val="14352079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x-none" dirty="0">
                <a:latin typeface="Palatino Linotype" pitchFamily="18" charset="0"/>
              </a:rPr>
              <a:t>Chronic inflammat</a:t>
            </a:r>
            <a:r>
              <a:rPr lang="en-US" dirty="0" err="1">
                <a:latin typeface="Palatino Linotype" pitchFamily="18" charset="0"/>
              </a:rPr>
              <a:t>ory</a:t>
            </a:r>
            <a:r>
              <a:rPr lang="en-US" dirty="0">
                <a:latin typeface="Palatino Linotype" pitchFamily="18" charset="0"/>
              </a:rPr>
              <a:t> </a:t>
            </a:r>
            <a:r>
              <a:rPr lang="x-none" dirty="0">
                <a:latin typeface="Palatino Linotype" pitchFamily="18" charset="0"/>
              </a:rPr>
              <a:t>peripheral neuropathy</a:t>
            </a:r>
            <a:r>
              <a:rPr lang="en-US" dirty="0">
                <a:latin typeface="Palatino Linotype" pitchFamily="18" charset="0"/>
              </a:rPr>
              <a:t> C</a:t>
            </a:r>
            <a:r>
              <a:rPr lang="sr-Cyrl-RS" dirty="0">
                <a:latin typeface="Palatino Linotype" pitchFamily="18" charset="0"/>
              </a:rPr>
              <a:t>IPN</a:t>
            </a:r>
            <a:endParaRPr lang="en-US" dirty="0">
              <a:latin typeface="Palatino Linotype" pitchFamily="18" charset="0"/>
            </a:endParaRPr>
          </a:p>
        </p:txBody>
      </p:sp>
      <p:sp>
        <p:nvSpPr>
          <p:cNvPr id="3" name="Content Placeholder 2"/>
          <p:cNvSpPr>
            <a:spLocks noGrp="1"/>
          </p:cNvSpPr>
          <p:nvPr>
            <p:ph idx="1"/>
          </p:nvPr>
        </p:nvSpPr>
        <p:spPr>
          <a:xfrm>
            <a:off x="457200" y="1855365"/>
            <a:ext cx="8229600" cy="4525963"/>
          </a:xfrm>
        </p:spPr>
        <p:txBody>
          <a:bodyPr>
            <a:noAutofit/>
          </a:bodyPr>
          <a:lstStyle/>
          <a:p>
            <a:pPr marL="0" indent="0" algn="l" rtl="0">
              <a:buNone/>
            </a:pPr>
            <a:r>
              <a:rPr lang="sr-Cyrl-RS" sz="2800" dirty="0">
                <a:latin typeface="Palatino Linotype" panose="02040502050505030304" pitchFamily="18" charset="0"/>
              </a:rPr>
              <a:t>The most common form of autoimmune neuropathy with incidence</a:t>
            </a:r>
            <a:r>
              <a:rPr lang="en-US" sz="2800" dirty="0">
                <a:latin typeface="Palatino Linotype" panose="02040502050505030304" pitchFamily="18" charset="0"/>
              </a:rPr>
              <a:t> 9/100 000, </a:t>
            </a:r>
            <a:r>
              <a:rPr lang="sr-Cyrl-RS" sz="2800" dirty="0">
                <a:latin typeface="Palatino Linotype" panose="02040502050505030304" pitchFamily="18" charset="0"/>
              </a:rPr>
              <a:t>but also the largest number</a:t>
            </a:r>
            <a:r>
              <a:rPr lang="en-US" sz="2800" dirty="0">
                <a:latin typeface="Palatino Linotype" panose="02040502050505030304" pitchFamily="18" charset="0"/>
              </a:rPr>
              <a:t> of these cases are treatable.</a:t>
            </a:r>
            <a:endParaRPr lang="sr-Cyrl-RS" sz="2800" dirty="0">
              <a:latin typeface="Palatino Linotype" panose="02040502050505030304" pitchFamily="18" charset="0"/>
            </a:endParaRPr>
          </a:p>
          <a:p>
            <a:pPr marL="0" indent="0" algn="l" rtl="0">
              <a:buNone/>
            </a:pPr>
            <a:r>
              <a:rPr lang="en-US" sz="2800" dirty="0">
                <a:latin typeface="Palatino Linotype" panose="02040502050505030304" pitchFamily="18" charset="0"/>
              </a:rPr>
              <a:t>It can be consider as a counterpart of GBS </a:t>
            </a:r>
            <a:r>
              <a:rPr lang="sr-Cyrl-RS" sz="2800" dirty="0">
                <a:latin typeface="Palatino Linotype" panose="02040502050505030304" pitchFamily="18" charset="0"/>
              </a:rPr>
              <a:t>but in a chronic form</a:t>
            </a:r>
            <a:r>
              <a:rPr lang="en-US" sz="2800" dirty="0">
                <a:latin typeface="Palatino Linotype" panose="02040502050505030304" pitchFamily="18" charset="0"/>
              </a:rPr>
              <a:t> due to clinical, electrophysiological, histological and laboratory similarities.</a:t>
            </a:r>
            <a:endParaRPr lang="sr-Cyrl-RS" sz="2800" dirty="0">
              <a:latin typeface="Palatino Linotype" panose="02040502050505030304" pitchFamily="18" charset="0"/>
            </a:endParaRPr>
          </a:p>
          <a:p>
            <a:pPr marL="0" indent="0" algn="l" rtl="0">
              <a:buNone/>
            </a:pPr>
            <a:r>
              <a:rPr lang="en-US" sz="2800" dirty="0">
                <a:latin typeface="Palatino Linotype" panose="02040502050505030304" pitchFamily="18" charset="0"/>
              </a:rPr>
              <a:t>It can be distinguished from GBS by time needed for development of clinical signs, evolution, prognosis and response to steroids.</a:t>
            </a:r>
            <a:endParaRPr lang="en-US" sz="2400" dirty="0">
              <a:latin typeface="Palatino Linotype"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066130"/>
          </a:xfrm>
        </p:spPr>
        <p:txBody>
          <a:bodyPr>
            <a:normAutofit/>
          </a:bodyPr>
          <a:lstStyle/>
          <a:p>
            <a:pPr algn="l" rtl="0"/>
            <a:r>
              <a:rPr lang="x-none" dirty="0">
                <a:latin typeface="Palatino Linotype" pitchFamily="18" charset="0"/>
              </a:rPr>
              <a:t>Etiology of MS</a:t>
            </a:r>
          </a:p>
        </p:txBody>
      </p:sp>
      <p:sp>
        <p:nvSpPr>
          <p:cNvPr id="3" name="Content Placeholder 2"/>
          <p:cNvSpPr>
            <a:spLocks noGrp="1"/>
          </p:cNvSpPr>
          <p:nvPr>
            <p:ph idx="1"/>
          </p:nvPr>
        </p:nvSpPr>
        <p:spPr>
          <a:xfrm>
            <a:off x="457200" y="1412776"/>
            <a:ext cx="8229600" cy="4968552"/>
          </a:xfrm>
        </p:spPr>
        <p:txBody>
          <a:bodyPr>
            <a:normAutofit lnSpcReduction="10000"/>
          </a:bodyPr>
          <a:lstStyle/>
          <a:p>
            <a:pPr lvl="1" algn="just" rtl="0">
              <a:buNone/>
            </a:pPr>
            <a:r>
              <a:rPr lang="x-none" dirty="0">
                <a:latin typeface="Palatino Linotype" pitchFamily="18" charset="0"/>
              </a:rPr>
              <a:t>is unknown (multifactorial)</a:t>
            </a:r>
          </a:p>
          <a:p>
            <a:pPr lvl="1" algn="just" rtl="0">
              <a:buNone/>
            </a:pPr>
            <a:endParaRPr lang="x-none" dirty="0">
              <a:latin typeface="Palatino Linotype" pitchFamily="18" charset="0"/>
            </a:endParaRPr>
          </a:p>
          <a:p>
            <a:pPr lvl="1" algn="just" rtl="0">
              <a:buNone/>
            </a:pPr>
            <a:r>
              <a:rPr lang="x-none" dirty="0">
                <a:latin typeface="Palatino Linotype" pitchFamily="18" charset="0"/>
              </a:rPr>
              <a:t>MS </a:t>
            </a:r>
            <a:r>
              <a:rPr lang="en-US" dirty="0">
                <a:latin typeface="Palatino Linotype" pitchFamily="18" charset="0"/>
              </a:rPr>
              <a:t>is </a:t>
            </a:r>
            <a:r>
              <a:rPr lang="x-none" dirty="0">
                <a:latin typeface="Palatino Linotype" pitchFamily="18" charset="0"/>
              </a:rPr>
              <a:t>cause</a:t>
            </a:r>
            <a:r>
              <a:rPr lang="en-US" dirty="0">
                <a:latin typeface="Palatino Linotype" pitchFamily="18" charset="0"/>
              </a:rPr>
              <a:t>d by</a:t>
            </a:r>
            <a:endParaRPr lang="x-none" dirty="0">
              <a:latin typeface="Palatino Linotype" pitchFamily="18" charset="0"/>
            </a:endParaRPr>
          </a:p>
          <a:p>
            <a:pPr lvl="1" algn="just" rtl="0">
              <a:buNone/>
            </a:pPr>
            <a:r>
              <a:rPr lang="x-none" dirty="0">
                <a:latin typeface="Palatino Linotype" pitchFamily="18" charset="0"/>
              </a:rPr>
              <a:t>autoreactive T lymphocytes that are activated in the periphery, enter the CNS and induce inflammation and tissue damage</a:t>
            </a:r>
          </a:p>
          <a:p>
            <a:pPr lvl="1" algn="just" rtl="0">
              <a:buNone/>
            </a:pPr>
            <a:endParaRPr lang="x-none" dirty="0">
              <a:latin typeface="Palatino Linotype" pitchFamily="18" charset="0"/>
            </a:endParaRPr>
          </a:p>
          <a:p>
            <a:pPr lvl="1" algn="just" rtl="0">
              <a:buNone/>
            </a:pPr>
            <a:r>
              <a:rPr lang="x-none" dirty="0">
                <a:latin typeface="Palatino Linotype" pitchFamily="18" charset="0"/>
              </a:rPr>
              <a:t>...develops in genetically predisposed individuals</a:t>
            </a:r>
          </a:p>
          <a:p>
            <a:pPr lvl="1" algn="just" rtl="0">
              <a:buNone/>
            </a:pPr>
            <a:endParaRPr lang="x-none" dirty="0">
              <a:latin typeface="Palatino Linotype" pitchFamily="18" charset="0"/>
            </a:endParaRPr>
          </a:p>
          <a:p>
            <a:pPr lvl="1" algn="just" rtl="0">
              <a:buNone/>
            </a:pPr>
            <a:r>
              <a:rPr lang="x-none" dirty="0">
                <a:latin typeface="Palatino Linotype" pitchFamily="18" charset="0"/>
              </a:rPr>
              <a:t>...exposed to environmental factors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rtl="0"/>
            <a:r>
              <a:rPr lang="x-none" sz="3600" dirty="0">
                <a:latin typeface="Palatino Linotype" pitchFamily="18" charset="0"/>
              </a:rPr>
              <a:t>Chronic inflammat</a:t>
            </a:r>
            <a:r>
              <a:rPr lang="en-US" sz="3600" dirty="0" err="1">
                <a:latin typeface="Palatino Linotype" panose="02040502050505030304" pitchFamily="18" charset="0"/>
              </a:rPr>
              <a:t>ory</a:t>
            </a:r>
            <a:r>
              <a:rPr lang="en-US" sz="3600" dirty="0">
                <a:latin typeface="Palatino Linotype" panose="02040502050505030304" pitchFamily="18" charset="0"/>
              </a:rPr>
              <a:t> </a:t>
            </a:r>
            <a:r>
              <a:rPr lang="x-none" sz="3600" dirty="0">
                <a:latin typeface="Palatino Linotype" pitchFamily="18" charset="0"/>
              </a:rPr>
              <a:t>peripheral neuropathy</a:t>
            </a:r>
            <a:r>
              <a:rPr lang="en-US" sz="3600" dirty="0">
                <a:latin typeface="Palatino Linotype" pitchFamily="18" charset="0"/>
              </a:rPr>
              <a:t> C</a:t>
            </a:r>
            <a:r>
              <a:rPr lang="sr-Cyrl-RS" sz="3600" dirty="0">
                <a:latin typeface="Palatino Linotype" pitchFamily="18" charset="0"/>
              </a:rPr>
              <a:t>IPN</a:t>
            </a:r>
            <a:r>
              <a:rPr lang="en-US" sz="3600" dirty="0">
                <a:latin typeface="Palatino Linotype" panose="02040502050505030304" pitchFamily="18" charset="0"/>
              </a:rPr>
              <a:t/>
            </a:r>
            <a:br>
              <a:rPr lang="en-US" sz="3600" dirty="0">
                <a:latin typeface="Palatino Linotype" panose="02040502050505030304" pitchFamily="18" charset="0"/>
              </a:rPr>
            </a:br>
            <a:endParaRPr lang="en-US" sz="3600" dirty="0">
              <a:latin typeface="Palatino Linotype" panose="02040502050505030304" pitchFamily="18" charset="0"/>
            </a:endParaRPr>
          </a:p>
        </p:txBody>
      </p:sp>
      <p:sp>
        <p:nvSpPr>
          <p:cNvPr id="3" name="Content Placeholder 2"/>
          <p:cNvSpPr>
            <a:spLocks noGrp="1"/>
          </p:cNvSpPr>
          <p:nvPr>
            <p:ph idx="1"/>
          </p:nvPr>
        </p:nvSpPr>
        <p:spPr/>
        <p:txBody>
          <a:bodyPr>
            <a:normAutofit fontScale="77500" lnSpcReduction="20000"/>
          </a:bodyPr>
          <a:lstStyle/>
          <a:p>
            <a:pPr algn="just"/>
            <a:r>
              <a:rPr lang="en-US" dirty="0">
                <a:latin typeface="Palatino Linotype" panose="02040502050505030304" pitchFamily="18" charset="0"/>
              </a:rPr>
              <a:t>Typical CIP</a:t>
            </a:r>
            <a:r>
              <a:rPr lang="sr-Cyrl-RS" dirty="0">
                <a:latin typeface="Palatino Linotype" panose="02040502050505030304" pitchFamily="18" charset="0"/>
              </a:rPr>
              <a:t>N</a:t>
            </a:r>
            <a:r>
              <a:rPr lang="en-US" dirty="0">
                <a:latin typeface="Palatino Linotype" panose="02040502050505030304" pitchFamily="18" charset="0"/>
              </a:rPr>
              <a:t> is characterized by progressive, symmetrical, weakness of proximal and distal muscles; </a:t>
            </a:r>
            <a:r>
              <a:rPr lang="en-US" dirty="0" err="1">
                <a:latin typeface="Palatino Linotype" panose="02040502050505030304" pitchFamily="18" charset="0"/>
              </a:rPr>
              <a:t>paresthesias</a:t>
            </a:r>
            <a:r>
              <a:rPr lang="en-US" dirty="0">
                <a:latin typeface="Palatino Linotype" panose="02040502050505030304" pitchFamily="18" charset="0"/>
              </a:rPr>
              <a:t>; sensory dysfunction; and disturbed balance which slowly develops in the course of two months.</a:t>
            </a:r>
            <a:endParaRPr lang="sr-Cyrl-RS" dirty="0">
              <a:latin typeface="Palatino Linotype" panose="02040502050505030304" pitchFamily="18" charset="0"/>
            </a:endParaRPr>
          </a:p>
          <a:p>
            <a:pPr algn="just" rtl="0"/>
            <a:r>
              <a:rPr lang="en-US" dirty="0">
                <a:latin typeface="Palatino Linotype" panose="02040502050505030304" pitchFamily="18" charset="0"/>
              </a:rPr>
              <a:t>Tendon reflexes are absent or reduced. Cranial nerves rarely  can be affected.</a:t>
            </a:r>
            <a:endParaRPr lang="sr-Cyrl-RS" dirty="0">
              <a:latin typeface="Palatino Linotype" panose="02040502050505030304" pitchFamily="18" charset="0"/>
            </a:endParaRPr>
          </a:p>
          <a:p>
            <a:pPr algn="just" rtl="0"/>
            <a:r>
              <a:rPr lang="en-US" dirty="0">
                <a:latin typeface="Palatino Linotype" panose="02040502050505030304" pitchFamily="18" charset="0"/>
              </a:rPr>
              <a:t>The course of the disease is often monophasic, with stepped advancement; sometimes there are relapses with spontaneous remissions.</a:t>
            </a:r>
            <a:endParaRPr lang="sr-Cyrl-RS" dirty="0">
              <a:latin typeface="Palatino Linotype" panose="02040502050505030304" pitchFamily="18" charset="0"/>
            </a:endParaRPr>
          </a:p>
          <a:p>
            <a:pPr algn="just" rtl="0"/>
            <a:r>
              <a:rPr lang="en-US" dirty="0">
                <a:latin typeface="Palatino Linotype" panose="02040502050505030304" pitchFamily="18" charset="0"/>
              </a:rPr>
              <a:t>Since demyelination is multifocal, it affects  roots of </a:t>
            </a:r>
            <a:r>
              <a:rPr lang="sr-Cyrl-RS" dirty="0">
                <a:latin typeface="Palatino Linotype" panose="02040502050505030304" pitchFamily="18" charset="0"/>
              </a:rPr>
              <a:t>nerve</a:t>
            </a:r>
            <a:r>
              <a:rPr lang="en-US" dirty="0">
                <a:latin typeface="Palatino Linotype" panose="02040502050505030304" pitchFamily="18" charset="0"/>
              </a:rPr>
              <a:t>s, plexuses and proximal nervous </a:t>
            </a:r>
            <a:r>
              <a:rPr lang="sr-Cyrl-RS" dirty="0">
                <a:latin typeface="Palatino Linotype" panose="02040502050505030304" pitchFamily="18" charset="0"/>
              </a:rPr>
              <a:t>fibers</a:t>
            </a:r>
            <a:r>
              <a:rPr lang="en-US" dirty="0">
                <a:latin typeface="Palatino Linotype" panose="02040502050505030304" pitchFamily="18" charset="0"/>
              </a:rPr>
              <a:t>, with varying clinical and pathological findings.</a:t>
            </a:r>
          </a:p>
          <a:p>
            <a:pPr algn="just" rtl="0"/>
            <a:endParaRPr lang="en-US" dirty="0">
              <a:latin typeface="Palatino Linotype" panose="02040502050505030304" pitchFamily="18" charset="0"/>
            </a:endParaRPr>
          </a:p>
        </p:txBody>
      </p:sp>
    </p:spTree>
    <p:extLst>
      <p:ext uri="{BB962C8B-B14F-4D97-AF65-F5344CB8AC3E}">
        <p14:creationId xmlns:p14="http://schemas.microsoft.com/office/powerpoint/2010/main" val="41484452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rtl="0"/>
            <a:r>
              <a:rPr lang="sr-Cyrl-RS" sz="3600" dirty="0">
                <a:latin typeface="Palatino Linotype" panose="02040502050505030304" pitchFamily="18" charset="0"/>
              </a:rPr>
              <a:t>Diagnosis of </a:t>
            </a:r>
            <a:r>
              <a:rPr lang="en-US" sz="3600" dirty="0">
                <a:latin typeface="Palatino Linotype" panose="02040502050505030304" pitchFamily="18" charset="0"/>
              </a:rPr>
              <a:t>C</a:t>
            </a:r>
            <a:r>
              <a:rPr lang="sr-Cyrl-RS" sz="3600" dirty="0">
                <a:latin typeface="Palatino Linotype" panose="02040502050505030304" pitchFamily="18" charset="0"/>
              </a:rPr>
              <a:t>IPN</a:t>
            </a:r>
            <a:endParaRPr lang="en-US" sz="3600" dirty="0">
              <a:latin typeface="Palatino Linotype" panose="02040502050505030304" pitchFamily="18" charset="0"/>
            </a:endParaRPr>
          </a:p>
        </p:txBody>
      </p:sp>
      <p:sp>
        <p:nvSpPr>
          <p:cNvPr id="3" name="Content Placeholder 2"/>
          <p:cNvSpPr>
            <a:spLocks noGrp="1"/>
          </p:cNvSpPr>
          <p:nvPr>
            <p:ph idx="1"/>
          </p:nvPr>
        </p:nvSpPr>
        <p:spPr>
          <a:xfrm>
            <a:off x="323528" y="1600200"/>
            <a:ext cx="8820472" cy="4525963"/>
          </a:xfrm>
        </p:spPr>
        <p:txBody>
          <a:bodyPr>
            <a:noAutofit/>
          </a:bodyPr>
          <a:lstStyle/>
          <a:p>
            <a:pPr marL="0" indent="0" algn="just">
              <a:buNone/>
            </a:pPr>
            <a:r>
              <a:rPr lang="sr-Cyrl-RS" sz="1400" dirty="0">
                <a:latin typeface="Palatino Linotype" panose="02040502050505030304" pitchFamily="18" charset="0"/>
              </a:rPr>
              <a:t>Protein concentration in the cerebrospinal fluid of individuals with </a:t>
            </a:r>
            <a:r>
              <a:rPr lang="en-US" sz="1400" dirty="0">
                <a:latin typeface="Palatino Linotype" panose="02040502050505030304" pitchFamily="18" charset="0"/>
              </a:rPr>
              <a:t>CIPN is increased, without </a:t>
            </a:r>
            <a:r>
              <a:rPr lang="en-US" sz="1400" dirty="0" err="1">
                <a:latin typeface="Palatino Linotype" panose="02040502050505030304" pitchFamily="18" charset="0"/>
              </a:rPr>
              <a:t>pleiocytosis</a:t>
            </a:r>
            <a:r>
              <a:rPr lang="en-US" sz="1400" dirty="0">
                <a:latin typeface="Palatino Linotype" panose="02040502050505030304" pitchFamily="18" charset="0"/>
              </a:rPr>
              <a:t> (except if simultaneously exists infection). Biopsy of nerves shows demyelination and remyelination, </a:t>
            </a:r>
            <a:r>
              <a:rPr lang="sr-Cyrl-RS" sz="1400" dirty="0">
                <a:latin typeface="Palatino Linotype" panose="02040502050505030304" pitchFamily="18" charset="0"/>
              </a:rPr>
              <a:t>sporadic</a:t>
            </a:r>
            <a:r>
              <a:rPr lang="en-US" sz="1400" dirty="0">
                <a:latin typeface="Palatino Linotype" panose="02040502050505030304" pitchFamily="18" charset="0"/>
              </a:rPr>
              <a:t> T cells </a:t>
            </a:r>
            <a:r>
              <a:rPr lang="sr-Cyrl-RS" sz="1400" dirty="0">
                <a:latin typeface="Palatino Linotype" panose="02040502050505030304" pitchFamily="18" charset="0"/>
              </a:rPr>
              <a:t>in</a:t>
            </a:r>
            <a:r>
              <a:rPr lang="en-US" sz="1400" dirty="0">
                <a:latin typeface="Palatino Linotype" panose="02040502050505030304" pitchFamily="18" charset="0"/>
              </a:rPr>
              <a:t> epineurium or endoneurium and sparce macrophages which are scattered in endoneurium or </a:t>
            </a:r>
            <a:r>
              <a:rPr lang="sr-Cyrl-RS" sz="1400" dirty="0">
                <a:latin typeface="Palatino Linotype" panose="02040502050505030304" pitchFamily="18" charset="0"/>
              </a:rPr>
              <a:t>are grouped into small </a:t>
            </a:r>
            <a:r>
              <a:rPr lang="en-US" sz="1400" dirty="0">
                <a:latin typeface="Palatino Linotype" panose="02040502050505030304" pitchFamily="18" charset="0"/>
              </a:rPr>
              <a:t>perivascular clusters. Electrophysiological examinations are fundamental for diagnosis</a:t>
            </a:r>
            <a:endParaRPr lang="sr-Cyrl-RS" sz="1400" dirty="0">
              <a:latin typeface="Palatino Linotype" panose="02040502050505030304" pitchFamily="18" charset="0"/>
            </a:endParaRPr>
          </a:p>
          <a:p>
            <a:pPr marL="0" indent="0" algn="just" rtl="0">
              <a:buNone/>
            </a:pPr>
            <a:endParaRPr lang="en-US" sz="1400" dirty="0">
              <a:latin typeface="Palatino Linotype" panose="02040502050505030304" pitchFamily="18" charset="0"/>
            </a:endParaRPr>
          </a:p>
          <a:p>
            <a:pPr marL="0" indent="0" algn="just" rtl="0">
              <a:buNone/>
            </a:pPr>
            <a:r>
              <a:rPr lang="en-US" sz="1400" dirty="0">
                <a:latin typeface="Palatino Linotype" panose="02040502050505030304" pitchFamily="18" charset="0"/>
              </a:rPr>
              <a:t>•Activated macrophages are dominant </a:t>
            </a:r>
            <a:r>
              <a:rPr lang="sr-Cyrl-RS" sz="1400" dirty="0">
                <a:latin typeface="Palatino Linotype" panose="02040502050505030304" pitchFamily="18" charset="0"/>
              </a:rPr>
              <a:t>population in the endoneurium which</a:t>
            </a:r>
            <a:r>
              <a:rPr lang="en-US" sz="1400" dirty="0">
                <a:latin typeface="Palatino Linotype" panose="02040502050505030304" pitchFamily="18" charset="0"/>
              </a:rPr>
              <a:t> </a:t>
            </a:r>
            <a:r>
              <a:rPr lang="sr-Cyrl-RS" sz="1400" dirty="0">
                <a:latin typeface="Palatino Linotype" panose="02040502050505030304" pitchFamily="18" charset="0"/>
              </a:rPr>
              <a:t>damage</a:t>
            </a:r>
            <a:r>
              <a:rPr lang="en-US" sz="1400" dirty="0">
                <a:latin typeface="Palatino Linotype" panose="02040502050505030304" pitchFamily="18" charset="0"/>
              </a:rPr>
              <a:t> myelin and lyses superficial lamellae of myelin.</a:t>
            </a:r>
          </a:p>
          <a:p>
            <a:pPr marL="0" indent="0" algn="just" rtl="0">
              <a:buNone/>
            </a:pPr>
            <a:r>
              <a:rPr lang="en-US" sz="1400" dirty="0">
                <a:latin typeface="Palatino Linotype" panose="02040502050505030304" pitchFamily="18" charset="0"/>
              </a:rPr>
              <a:t>•Immunoglobulins G (IgG) and IgM which fix complement are deposited </a:t>
            </a:r>
            <a:r>
              <a:rPr lang="sr-Cyrl-RS" sz="1400" dirty="0">
                <a:latin typeface="Palatino Linotype" panose="02040502050505030304" pitchFamily="18" charset="0"/>
              </a:rPr>
              <a:t>in</a:t>
            </a:r>
            <a:r>
              <a:rPr lang="en-US" sz="1400" dirty="0">
                <a:latin typeface="Palatino Linotype" panose="02040502050505030304" pitchFamily="18" charset="0"/>
              </a:rPr>
              <a:t> myelin sheet.</a:t>
            </a:r>
          </a:p>
          <a:p>
            <a:pPr marL="0" indent="0" algn="just" rtl="0">
              <a:buNone/>
            </a:pPr>
            <a:r>
              <a:rPr lang="en-US" sz="1400" dirty="0">
                <a:latin typeface="Palatino Linotype" panose="02040502050505030304" pitchFamily="18" charset="0"/>
              </a:rPr>
              <a:t>•IgG </a:t>
            </a:r>
            <a:r>
              <a:rPr lang="sr-Cyrl-RS" sz="1400" dirty="0">
                <a:latin typeface="Palatino Linotype" panose="02040502050505030304" pitchFamily="18" charset="0"/>
              </a:rPr>
              <a:t>specific for glycolipids</a:t>
            </a:r>
            <a:r>
              <a:rPr lang="en-US" sz="1400" dirty="0">
                <a:latin typeface="Palatino Linotype" panose="02040502050505030304" pitchFamily="18" charset="0"/>
              </a:rPr>
              <a:t> LM1, GM1, or GD1b </a:t>
            </a:r>
            <a:r>
              <a:rPr lang="sr-Cyrl-RS" sz="1400" dirty="0">
                <a:latin typeface="Palatino Linotype" panose="02040502050505030304" pitchFamily="18" charset="0"/>
              </a:rPr>
              <a:t>for R0</a:t>
            </a:r>
            <a:r>
              <a:rPr lang="en-US" sz="1400" dirty="0">
                <a:latin typeface="Palatino Linotype" panose="02040502050505030304" pitchFamily="18" charset="0"/>
              </a:rPr>
              <a:t> protein of myelin can be detected in the serum of the patients.</a:t>
            </a:r>
          </a:p>
          <a:p>
            <a:pPr marL="0" indent="0" algn="just">
              <a:buNone/>
            </a:pPr>
            <a:r>
              <a:rPr lang="en-US" sz="1400" dirty="0">
                <a:latin typeface="Palatino Linotype" panose="02040502050505030304" pitchFamily="18" charset="0"/>
              </a:rPr>
              <a:t>• T</a:t>
            </a:r>
            <a:r>
              <a:rPr lang="sr-Cyrl-RS" sz="1400" dirty="0">
                <a:latin typeface="Palatino Linotype" panose="02040502050505030304" pitchFamily="18" charset="0"/>
              </a:rPr>
              <a:t>he expression of costimulatory molecules </a:t>
            </a:r>
            <a:r>
              <a:rPr lang="en-US" sz="1400" dirty="0">
                <a:latin typeface="Palatino Linotype" panose="02040502050505030304" pitchFamily="18" charset="0"/>
              </a:rPr>
              <a:t>is increased in </a:t>
            </a:r>
            <a:r>
              <a:rPr lang="en-US" sz="1400" dirty="0" err="1">
                <a:latin typeface="Palatino Linotype" panose="02040502050505030304" pitchFamily="18" charset="0"/>
              </a:rPr>
              <a:t>schwann</a:t>
            </a:r>
            <a:r>
              <a:rPr lang="en-US" sz="1400" dirty="0">
                <a:latin typeface="Palatino Linotype" panose="02040502050505030304" pitchFamily="18" charset="0"/>
              </a:rPr>
              <a:t> cells and macrophages.</a:t>
            </a:r>
          </a:p>
          <a:p>
            <a:pPr marL="0" indent="0" algn="just" rtl="0">
              <a:buNone/>
            </a:pPr>
            <a:r>
              <a:rPr lang="en-US" sz="1400" dirty="0">
                <a:latin typeface="Palatino Linotype" panose="02040502050505030304" pitchFamily="18" charset="0"/>
              </a:rPr>
              <a:t>• IgG obtained from the serum of the patients can block conductivity when it is injected in the nerves of rats.</a:t>
            </a:r>
          </a:p>
          <a:p>
            <a:pPr marL="0" indent="0" algn="just" rtl="0">
              <a:buNone/>
            </a:pPr>
            <a:r>
              <a:rPr lang="en-US" sz="1400" dirty="0">
                <a:latin typeface="Palatino Linotype" panose="02040502050505030304" pitchFamily="18" charset="0"/>
              </a:rPr>
              <a:t>•Around 25% of patients have the antibodies specific f</a:t>
            </a:r>
            <a:r>
              <a:rPr lang="sr-Cyrl-RS" sz="1400" dirty="0">
                <a:latin typeface="Palatino Linotype" panose="02040502050505030304" pitchFamily="18" charset="0"/>
              </a:rPr>
              <a:t>or</a:t>
            </a:r>
            <a:r>
              <a:rPr lang="en-US" sz="1400" dirty="0">
                <a:latin typeface="Palatino Linotype" panose="02040502050505030304" pitchFamily="18" charset="0"/>
              </a:rPr>
              <a:t> antigens in Ranvier's nodes; 10% of them have antibodies that bind neurofascin-155 and cause blockade of conductivity.</a:t>
            </a:r>
          </a:p>
          <a:p>
            <a:pPr algn="just" rtl="0"/>
            <a:endParaRPr lang="en-US" sz="1400" dirty="0">
              <a:latin typeface="Palatino Linotype" panose="02040502050505030304" pitchFamily="18" charset="0"/>
            </a:endParaRPr>
          </a:p>
        </p:txBody>
      </p:sp>
    </p:spTree>
    <p:extLst>
      <p:ext uri="{BB962C8B-B14F-4D97-AF65-F5344CB8AC3E}">
        <p14:creationId xmlns:p14="http://schemas.microsoft.com/office/powerpoint/2010/main" val="23473316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noAutofit/>
          </a:bodyPr>
          <a:lstStyle/>
          <a:p>
            <a:pPr algn="l" rtl="0"/>
            <a:r>
              <a:rPr lang="sr-Cyrl-RS" sz="3600" dirty="0">
                <a:latin typeface="Palatino Linotype" panose="02040502050505030304" pitchFamily="18" charset="0"/>
              </a:rPr>
              <a:t>Immunopathogenesis of </a:t>
            </a:r>
            <a:r>
              <a:rPr lang="en-US" sz="3600" dirty="0">
                <a:latin typeface="Palatino Linotype" panose="02040502050505030304" pitchFamily="18" charset="0"/>
              </a:rPr>
              <a:t>C</a:t>
            </a:r>
            <a:r>
              <a:rPr lang="sr-Cyrl-RS" sz="3600" dirty="0">
                <a:latin typeface="Palatino Linotype" panose="02040502050505030304" pitchFamily="18" charset="0"/>
              </a:rPr>
              <a:t>IPN</a:t>
            </a:r>
            <a:endParaRPr lang="en-US" sz="3600" dirty="0">
              <a:latin typeface="Palatino Linotype" panose="02040502050505030304" pitchFamily="18" charset="0"/>
            </a:endParaRPr>
          </a:p>
        </p:txBody>
      </p:sp>
      <p:sp>
        <p:nvSpPr>
          <p:cNvPr id="3" name="Content Placeholder 2"/>
          <p:cNvSpPr>
            <a:spLocks noGrp="1"/>
          </p:cNvSpPr>
          <p:nvPr>
            <p:ph idx="1"/>
          </p:nvPr>
        </p:nvSpPr>
        <p:spPr>
          <a:xfrm>
            <a:off x="395536" y="1196752"/>
            <a:ext cx="8496944" cy="5256584"/>
          </a:xfrm>
        </p:spPr>
        <p:txBody>
          <a:bodyPr>
            <a:noAutofit/>
          </a:bodyPr>
          <a:lstStyle/>
          <a:p>
            <a:pPr algn="l" rtl="0"/>
            <a:r>
              <a:rPr lang="sr-Cyrl-RS" sz="1800" dirty="0">
                <a:latin typeface="Palatino Linotype" panose="02040502050505030304" pitchFamily="18" charset="0"/>
              </a:rPr>
              <a:t>A</a:t>
            </a:r>
            <a:r>
              <a:rPr lang="sr-Latn-RS" sz="1800" dirty="0">
                <a:latin typeface="Palatino Linotype" panose="02040502050505030304" pitchFamily="18" charset="0"/>
              </a:rPr>
              <a:t>activated T cells, macrophages, complement and autoantibodies</a:t>
            </a:r>
            <a:r>
              <a:rPr lang="en-US" sz="1800" dirty="0">
                <a:latin typeface="Palatino Linotype" panose="02040502050505030304" pitchFamily="18" charset="0"/>
              </a:rPr>
              <a:t> </a:t>
            </a:r>
            <a:r>
              <a:rPr lang="sr-Cyrl-RS" sz="1800" dirty="0">
                <a:latin typeface="Palatino Linotype" panose="02040502050505030304" pitchFamily="18" charset="0"/>
              </a:rPr>
              <a:t>jointly damage</a:t>
            </a:r>
            <a:r>
              <a:rPr lang="en-US" sz="1800" dirty="0">
                <a:latin typeface="Palatino Linotype" panose="02040502050505030304" pitchFamily="18" charset="0"/>
              </a:rPr>
              <a:t> </a:t>
            </a:r>
            <a:r>
              <a:rPr lang="sr-Latn-RS" sz="1800" dirty="0">
                <a:latin typeface="Palatino Linotype" panose="02040502050505030304" pitchFamily="18" charset="0"/>
              </a:rPr>
              <a:t>antigens of peripheral nerves, but so far no factors have been identified</a:t>
            </a:r>
            <a:r>
              <a:rPr lang="en-US" sz="1800" dirty="0">
                <a:latin typeface="Palatino Linotype" panose="02040502050505030304" pitchFamily="18" charset="0"/>
              </a:rPr>
              <a:t> as</a:t>
            </a:r>
            <a:r>
              <a:rPr lang="sr-Latn-RS" sz="1800" dirty="0">
                <a:latin typeface="Palatino Linotype" panose="02040502050505030304" pitchFamily="18" charset="0"/>
              </a:rPr>
              <a:t> trigger.</a:t>
            </a:r>
            <a:endParaRPr lang="en-US" sz="1800" dirty="0">
              <a:latin typeface="Palatino Linotype" panose="02040502050505030304" pitchFamily="18" charset="0"/>
            </a:endParaRPr>
          </a:p>
          <a:p>
            <a:pPr algn="l" rtl="0"/>
            <a:r>
              <a:rPr lang="sr-Latn-RS" sz="1800" dirty="0">
                <a:latin typeface="Palatino Linotype" panose="02040502050505030304" pitchFamily="18" charset="0"/>
              </a:rPr>
              <a:t>Predominant mononuclear cells in</a:t>
            </a:r>
            <a:r>
              <a:rPr lang="en-US" sz="1800" dirty="0">
                <a:latin typeface="Palatino Linotype" panose="02040502050505030304" pitchFamily="18" charset="0"/>
              </a:rPr>
              <a:t> </a:t>
            </a:r>
            <a:r>
              <a:rPr lang="sr-Cyrl-RS" sz="1800" dirty="0">
                <a:latin typeface="Palatino Linotype" panose="02040502050505030304" pitchFamily="18" charset="0"/>
              </a:rPr>
              <a:t>infiltrates</a:t>
            </a:r>
            <a:r>
              <a:rPr lang="en-US" sz="1800" dirty="0">
                <a:latin typeface="Palatino Linotype" panose="02040502050505030304" pitchFamily="18" charset="0"/>
              </a:rPr>
              <a:t> are </a:t>
            </a:r>
            <a:r>
              <a:rPr lang="sr-Latn-RS" sz="1800" dirty="0">
                <a:latin typeface="Palatino Linotype" panose="02040502050505030304" pitchFamily="18" charset="0"/>
              </a:rPr>
              <a:t>macrophages which</a:t>
            </a:r>
            <a:r>
              <a:rPr lang="en-US" sz="1800" dirty="0">
                <a:latin typeface="Palatino Linotype" panose="02040502050505030304" pitchFamily="18" charset="0"/>
              </a:rPr>
              <a:t> play the main role in </a:t>
            </a:r>
            <a:r>
              <a:rPr lang="sr-Latn-RS" sz="1800" dirty="0">
                <a:latin typeface="Palatino Linotype" panose="02040502050505030304" pitchFamily="18" charset="0"/>
              </a:rPr>
              <a:t>the process of demyelination </a:t>
            </a:r>
            <a:r>
              <a:rPr lang="en-US" sz="1800" dirty="0">
                <a:latin typeface="Palatino Linotype" panose="02040502050505030304" pitchFamily="18" charset="0"/>
              </a:rPr>
              <a:t>,</a:t>
            </a:r>
            <a:r>
              <a:rPr lang="sr-Latn-RS" sz="1800" dirty="0">
                <a:latin typeface="Palatino Linotype" panose="02040502050505030304" pitchFamily="18" charset="0"/>
              </a:rPr>
              <a:t>penetrate the basement membrane</a:t>
            </a:r>
            <a:r>
              <a:rPr lang="en-US" sz="1800" dirty="0">
                <a:latin typeface="Palatino Linotype" panose="02040502050505030304" pitchFamily="18" charset="0"/>
              </a:rPr>
              <a:t> of </a:t>
            </a:r>
            <a:r>
              <a:rPr lang="en-US" sz="1800" dirty="0" err="1">
                <a:latin typeface="Palatino Linotype" panose="02040502050505030304" pitchFamily="18" charset="0"/>
              </a:rPr>
              <a:t>schwann</a:t>
            </a:r>
            <a:r>
              <a:rPr lang="en-US" sz="1800" dirty="0">
                <a:latin typeface="Palatino Linotype" panose="02040502050505030304" pitchFamily="18" charset="0"/>
              </a:rPr>
              <a:t> </a:t>
            </a:r>
            <a:r>
              <a:rPr lang="sr-Latn-RS" sz="1800" dirty="0">
                <a:latin typeface="Palatino Linotype" panose="02040502050505030304" pitchFamily="18" charset="0"/>
              </a:rPr>
              <a:t>cells,</a:t>
            </a:r>
            <a:r>
              <a:rPr lang="en-US" sz="1800" dirty="0">
                <a:latin typeface="Palatino Linotype" panose="02040502050505030304" pitchFamily="18" charset="0"/>
              </a:rPr>
              <a:t> </a:t>
            </a:r>
            <a:r>
              <a:rPr lang="sr-Cyrl-RS" sz="1800" dirty="0">
                <a:latin typeface="Palatino Linotype" panose="02040502050505030304" pitchFamily="18" charset="0"/>
              </a:rPr>
              <a:t>disrupt the organization of the cytoplasm</a:t>
            </a:r>
            <a:r>
              <a:rPr lang="en-US" sz="1800" dirty="0">
                <a:latin typeface="Palatino Linotype" panose="02040502050505030304" pitchFamily="18" charset="0"/>
              </a:rPr>
              <a:t> </a:t>
            </a:r>
            <a:r>
              <a:rPr lang="sr-Latn-RS" sz="1800" dirty="0">
                <a:latin typeface="Palatino Linotype" panose="02040502050505030304" pitchFamily="18" charset="0"/>
              </a:rPr>
              <a:t>and tear the myelin lamellae, </a:t>
            </a:r>
            <a:r>
              <a:rPr lang="sr-Cyrl-RS" sz="1800" dirty="0">
                <a:latin typeface="Palatino Linotype" panose="02040502050505030304" pitchFamily="18" charset="0"/>
              </a:rPr>
              <a:t>caus</a:t>
            </a:r>
            <a:r>
              <a:rPr lang="en-US" sz="1800" dirty="0" err="1">
                <a:latin typeface="Palatino Linotype" panose="02040502050505030304" pitchFamily="18" charset="0"/>
              </a:rPr>
              <a:t>ing</a:t>
            </a:r>
            <a:r>
              <a:rPr lang="en-US" sz="1800" dirty="0">
                <a:latin typeface="Palatino Linotype" panose="02040502050505030304" pitchFamily="18" charset="0"/>
              </a:rPr>
              <a:t> thus the </a:t>
            </a:r>
            <a:r>
              <a:rPr lang="sr-Latn-RS" sz="1800" dirty="0">
                <a:latin typeface="Palatino Linotype" panose="02040502050505030304" pitchFamily="18" charset="0"/>
              </a:rPr>
              <a:t>focal lysis of the myelin sheath.</a:t>
            </a:r>
            <a:endParaRPr lang="sr-Cyrl-RS" sz="1800" dirty="0">
              <a:latin typeface="Palatino Linotype" panose="02040502050505030304" pitchFamily="18" charset="0"/>
            </a:endParaRPr>
          </a:p>
          <a:p>
            <a:r>
              <a:rPr lang="sr-Cyrl-RS" sz="1800" dirty="0">
                <a:latin typeface="Palatino Linotype" panose="02040502050505030304" pitchFamily="18" charset="0"/>
              </a:rPr>
              <a:t>Increased values ​​of soluble adhesive molecules</a:t>
            </a:r>
            <a:r>
              <a:rPr lang="en-US" sz="1800" dirty="0">
                <a:latin typeface="Palatino Linotype" panose="02040502050505030304" pitchFamily="18" charset="0"/>
              </a:rPr>
              <a:t>, </a:t>
            </a:r>
            <a:r>
              <a:rPr lang="sr-Latn-RS" sz="1800" dirty="0">
                <a:latin typeface="Palatino Linotype" panose="02040502050505030304" pitchFamily="18" charset="0"/>
              </a:rPr>
              <a:t>chemokine</a:t>
            </a:r>
            <a:r>
              <a:rPr lang="en-US" sz="1800" dirty="0">
                <a:latin typeface="Palatino Linotype" panose="02040502050505030304" pitchFamily="18" charset="0"/>
              </a:rPr>
              <a:t>s</a:t>
            </a:r>
            <a:r>
              <a:rPr lang="sr-Latn-RS" sz="1800" dirty="0">
                <a:latin typeface="Palatino Linotype" panose="02040502050505030304" pitchFamily="18" charset="0"/>
              </a:rPr>
              <a:t>, cytokine</a:t>
            </a:r>
            <a:r>
              <a:rPr lang="en-US" sz="1800" dirty="0">
                <a:latin typeface="Palatino Linotype" panose="02040502050505030304" pitchFamily="18" charset="0"/>
              </a:rPr>
              <a:t>s </a:t>
            </a:r>
            <a:r>
              <a:rPr lang="sr-Cyrl-RS" sz="1800" dirty="0">
                <a:latin typeface="Palatino Linotype" panose="02040502050505030304" pitchFamily="18" charset="0"/>
              </a:rPr>
              <a:t>a</a:t>
            </a:r>
            <a:r>
              <a:rPr lang="sr-Latn-RS" sz="1800" dirty="0">
                <a:latin typeface="Palatino Linotype" panose="02040502050505030304" pitchFamily="18" charset="0"/>
              </a:rPr>
              <a:t>and metalloproteinase</a:t>
            </a:r>
            <a:r>
              <a:rPr lang="en-US" sz="1800" dirty="0">
                <a:latin typeface="Palatino Linotype" panose="02040502050505030304" pitchFamily="18" charset="0"/>
              </a:rPr>
              <a:t>s</a:t>
            </a:r>
            <a:r>
              <a:rPr lang="sr-Cyrl-RS" sz="1800" dirty="0">
                <a:latin typeface="Palatino Linotype" panose="02040502050505030304" pitchFamily="18" charset="0"/>
              </a:rPr>
              <a:t> are detected in the cerebrospinal fluid and serum of patients,</a:t>
            </a:r>
            <a:r>
              <a:rPr lang="en-US" sz="1800" dirty="0">
                <a:latin typeface="Palatino Linotype" panose="02040502050505030304" pitchFamily="18" charset="0"/>
              </a:rPr>
              <a:t> </a:t>
            </a:r>
            <a:r>
              <a:rPr lang="sr-Cyrl-RS" sz="1800" dirty="0">
                <a:latin typeface="Palatino Linotype" panose="02040502050505030304" pitchFamily="18" charset="0"/>
              </a:rPr>
              <a:t>which facilitate</a:t>
            </a:r>
            <a:r>
              <a:rPr lang="en-US" sz="1800" dirty="0">
                <a:latin typeface="Palatino Linotype" panose="02040502050505030304" pitchFamily="18" charset="0"/>
              </a:rPr>
              <a:t> </a:t>
            </a:r>
            <a:r>
              <a:rPr lang="sr-Latn-RS" sz="1800" dirty="0">
                <a:latin typeface="Palatino Linotype" panose="02040502050505030304" pitchFamily="18" charset="0"/>
              </a:rPr>
              <a:t>transmigration</a:t>
            </a:r>
            <a:r>
              <a:rPr lang="en-US" sz="1800" dirty="0">
                <a:latin typeface="Palatino Linotype" panose="02040502050505030304" pitchFamily="18" charset="0"/>
              </a:rPr>
              <a:t> of </a:t>
            </a:r>
            <a:r>
              <a:rPr lang="sr-Cyrl-RS" sz="1800" dirty="0">
                <a:latin typeface="Palatino Linotype" panose="02040502050505030304" pitchFamily="18" charset="0"/>
              </a:rPr>
              <a:t>immune</a:t>
            </a:r>
            <a:r>
              <a:rPr lang="en-US" sz="1800" dirty="0">
                <a:latin typeface="Palatino Linotype" panose="02040502050505030304" pitchFamily="18" charset="0"/>
              </a:rPr>
              <a:t> </a:t>
            </a:r>
            <a:r>
              <a:rPr lang="sr-Latn-RS" sz="1800" dirty="0">
                <a:latin typeface="Palatino Linotype" panose="02040502050505030304" pitchFamily="18" charset="0"/>
              </a:rPr>
              <a:t>cell</a:t>
            </a:r>
            <a:r>
              <a:rPr lang="en-US" sz="1800" dirty="0">
                <a:latin typeface="Palatino Linotype" panose="02040502050505030304" pitchFamily="18" charset="0"/>
              </a:rPr>
              <a:t>s </a:t>
            </a:r>
            <a:r>
              <a:rPr lang="sr-Cyrl-RS" sz="1800" dirty="0">
                <a:latin typeface="Palatino Linotype" panose="02040502050505030304" pitchFamily="18" charset="0"/>
              </a:rPr>
              <a:t>through the</a:t>
            </a:r>
            <a:r>
              <a:rPr lang="en-US" sz="1800" dirty="0">
                <a:latin typeface="Palatino Linotype" panose="02040502050505030304" pitchFamily="18" charset="0"/>
              </a:rPr>
              <a:t> </a:t>
            </a:r>
            <a:r>
              <a:rPr lang="sr-Latn-RS" sz="1800" dirty="0">
                <a:latin typeface="Palatino Linotype" panose="02040502050505030304" pitchFamily="18" charset="0"/>
              </a:rPr>
              <a:t>blood</a:t>
            </a:r>
            <a:r>
              <a:rPr lang="en-US" sz="1800" dirty="0">
                <a:latin typeface="Palatino Linotype" panose="02040502050505030304" pitchFamily="18" charset="0"/>
              </a:rPr>
              <a:t> </a:t>
            </a:r>
            <a:r>
              <a:rPr lang="sr-Cyrl-RS" sz="1800" dirty="0">
                <a:latin typeface="Palatino Linotype" panose="02040502050505030304" pitchFamily="18" charset="0"/>
              </a:rPr>
              <a:t>bra</a:t>
            </a:r>
            <a:r>
              <a:rPr lang="en-US" sz="1800" dirty="0">
                <a:latin typeface="Palatino Linotype" panose="02040502050505030304" pitchFamily="18" charset="0"/>
              </a:rPr>
              <a:t>in </a:t>
            </a:r>
            <a:r>
              <a:rPr lang="sr-Latn-RS" sz="1800" dirty="0">
                <a:latin typeface="Palatino Linotype" panose="02040502050505030304" pitchFamily="18" charset="0"/>
              </a:rPr>
              <a:t>barrier.</a:t>
            </a:r>
            <a:r>
              <a:rPr lang="sr-Cyrl-RS" sz="1800" dirty="0">
                <a:latin typeface="Palatino Linotype" panose="02040502050505030304" pitchFamily="18" charset="0"/>
              </a:rPr>
              <a:t> </a:t>
            </a:r>
          </a:p>
          <a:p>
            <a:pPr algn="l" rtl="0"/>
            <a:r>
              <a:rPr lang="en-US" sz="1800" dirty="0">
                <a:latin typeface="Palatino Linotype" panose="02040502050505030304" pitchFamily="18" charset="0"/>
              </a:rPr>
              <a:t>Humoral immune response </a:t>
            </a:r>
            <a:r>
              <a:rPr lang="sr-Cyrl-RS" sz="1800" dirty="0">
                <a:latin typeface="Palatino Linotype" panose="02040502050505030304" pitchFamily="18" charset="0"/>
              </a:rPr>
              <a:t>probably</a:t>
            </a:r>
            <a:r>
              <a:rPr lang="en-US" sz="1800" dirty="0">
                <a:latin typeface="Palatino Linotype" panose="02040502050505030304" pitchFamily="18" charset="0"/>
              </a:rPr>
              <a:t> </a:t>
            </a:r>
            <a:r>
              <a:rPr lang="sr-Latn-RS" sz="1800" dirty="0">
                <a:latin typeface="Palatino Linotype" panose="02040502050505030304" pitchFamily="18" charset="0"/>
              </a:rPr>
              <a:t>play a dominant role,</a:t>
            </a:r>
            <a:r>
              <a:rPr lang="sr-Cyrl-RS" sz="1800" dirty="0">
                <a:latin typeface="Palatino Linotype" panose="02040502050505030304" pitchFamily="18" charset="0"/>
              </a:rPr>
              <a:t>and the most likely target</a:t>
            </a:r>
            <a:r>
              <a:rPr lang="en-US" sz="1800" dirty="0">
                <a:latin typeface="Palatino Linotype" panose="02040502050505030304" pitchFamily="18" charset="0"/>
              </a:rPr>
              <a:t> </a:t>
            </a:r>
            <a:r>
              <a:rPr lang="sr-Latn-RS" sz="1800" dirty="0">
                <a:latin typeface="Palatino Linotype" panose="02040502050505030304" pitchFamily="18" charset="0"/>
              </a:rPr>
              <a:t>antigen</a:t>
            </a:r>
            <a:r>
              <a:rPr lang="en-US" sz="1800" dirty="0">
                <a:latin typeface="Palatino Linotype" panose="02040502050505030304" pitchFamily="18" charset="0"/>
              </a:rPr>
              <a:t>s are </a:t>
            </a:r>
            <a:r>
              <a:rPr lang="sr-Latn-RS" sz="1800" dirty="0">
                <a:latin typeface="Palatino Linotype" panose="02040502050505030304" pitchFamily="18" charset="0"/>
              </a:rPr>
              <a:t>neurofascin-1</a:t>
            </a:r>
            <a:r>
              <a:rPr lang="sr-Cyrl-RS" sz="1800" dirty="0">
                <a:latin typeface="Palatino Linotype" panose="02040502050505030304" pitchFamily="18" charset="0"/>
              </a:rPr>
              <a:t>55 </a:t>
            </a:r>
            <a:r>
              <a:rPr lang="en-US" sz="1800" dirty="0">
                <a:latin typeface="Palatino Linotype" panose="02040502050505030304" pitchFamily="18" charset="0"/>
              </a:rPr>
              <a:t>and </a:t>
            </a:r>
            <a:r>
              <a:rPr lang="sr-Latn-RS" sz="1800" dirty="0">
                <a:latin typeface="Palatino Linotype" panose="02040502050505030304" pitchFamily="18" charset="0"/>
              </a:rPr>
              <a:t>contacting/Caspr 1 (CNTN1)</a:t>
            </a:r>
            <a:r>
              <a:rPr lang="sr-Cyrl-RS" sz="1800" dirty="0">
                <a:latin typeface="Palatino Linotype" panose="02040502050505030304" pitchFamily="18" charset="0"/>
              </a:rPr>
              <a:t>; antibodies</a:t>
            </a:r>
            <a:r>
              <a:rPr lang="en-US" sz="1800" dirty="0">
                <a:latin typeface="Palatino Linotype" panose="02040502050505030304" pitchFamily="18" charset="0"/>
              </a:rPr>
              <a:t>, </a:t>
            </a:r>
            <a:r>
              <a:rPr lang="sr-Latn-RS" sz="1800" dirty="0">
                <a:latin typeface="Palatino Linotype" panose="02040502050505030304" pitchFamily="18" charset="0"/>
              </a:rPr>
              <a:t>IgG4</a:t>
            </a:r>
            <a:r>
              <a:rPr lang="en-US" sz="1800" dirty="0">
                <a:latin typeface="Palatino Linotype" panose="02040502050505030304" pitchFamily="18" charset="0"/>
              </a:rPr>
              <a:t> sub</a:t>
            </a:r>
            <a:r>
              <a:rPr lang="sr-Cyrl-RS" sz="1800" dirty="0">
                <a:latin typeface="Palatino Linotype" panose="02040502050505030304" pitchFamily="18" charset="0"/>
              </a:rPr>
              <a:t>classes</a:t>
            </a:r>
            <a:r>
              <a:rPr lang="en-US" sz="1800" dirty="0">
                <a:latin typeface="Palatino Linotype" panose="02040502050505030304" pitchFamily="18" charset="0"/>
              </a:rPr>
              <a:t>,</a:t>
            </a:r>
            <a:r>
              <a:rPr lang="sr-Cyrl-RS" sz="1800" dirty="0">
                <a:latin typeface="Palatino Linotype" panose="02040502050505030304" pitchFamily="18" charset="0"/>
              </a:rPr>
              <a:t> specific </a:t>
            </a:r>
            <a:r>
              <a:rPr lang="en-US" sz="1800" dirty="0">
                <a:latin typeface="Palatino Linotype" panose="02040502050505030304" pitchFamily="18" charset="0"/>
              </a:rPr>
              <a:t>for</a:t>
            </a:r>
            <a:r>
              <a:rPr lang="sr-Cyrl-RS" sz="1800" dirty="0">
                <a:latin typeface="Palatino Linotype" panose="02040502050505030304" pitchFamily="18" charset="0"/>
              </a:rPr>
              <a:t> these molecules</a:t>
            </a:r>
            <a:r>
              <a:rPr lang="en-US" sz="1800" dirty="0">
                <a:latin typeface="Palatino Linotype" panose="02040502050505030304" pitchFamily="18" charset="0"/>
              </a:rPr>
              <a:t> </a:t>
            </a:r>
            <a:r>
              <a:rPr lang="sr-Latn-RS" sz="1800" dirty="0">
                <a:latin typeface="Palatino Linotype" panose="02040502050505030304" pitchFamily="18" charset="0"/>
              </a:rPr>
              <a:t>are detected in at least 10% of </a:t>
            </a:r>
            <a:r>
              <a:rPr lang="en-US" sz="1800" dirty="0">
                <a:latin typeface="Palatino Linotype" panose="02040502050505030304" pitchFamily="18" charset="0"/>
              </a:rPr>
              <a:t>the </a:t>
            </a:r>
            <a:r>
              <a:rPr lang="sr-Latn-RS" sz="1800" dirty="0">
                <a:latin typeface="Palatino Linotype" panose="02040502050505030304" pitchFamily="18" charset="0"/>
              </a:rPr>
              <a:t>patients</a:t>
            </a:r>
            <a:r>
              <a:rPr lang="sr-Cyrl-RS" sz="1800" dirty="0">
                <a:latin typeface="Palatino Linotype" panose="02040502050505030304" pitchFamily="18" charset="0"/>
              </a:rPr>
              <a:t>.</a:t>
            </a:r>
            <a:endParaRPr lang="en-US" sz="1800" dirty="0">
              <a:latin typeface="Palatino Linotype" panose="02040502050505030304" pitchFamily="18" charset="0"/>
            </a:endParaRPr>
          </a:p>
        </p:txBody>
      </p:sp>
    </p:spTree>
    <p:extLst>
      <p:ext uri="{BB962C8B-B14F-4D97-AF65-F5344CB8AC3E}">
        <p14:creationId xmlns:p14="http://schemas.microsoft.com/office/powerpoint/2010/main" val="35428562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noAutofit/>
          </a:bodyPr>
          <a:lstStyle/>
          <a:p>
            <a:pPr algn="l" rtl="0"/>
            <a:r>
              <a:rPr lang="sr-Cyrl-RS" sz="3600" dirty="0">
                <a:latin typeface="Palatino Linotype" panose="02040502050505030304" pitchFamily="18" charset="0"/>
              </a:rPr>
              <a:t>Treatment of </a:t>
            </a:r>
            <a:r>
              <a:rPr lang="en-US" sz="3600" dirty="0">
                <a:latin typeface="Palatino Linotype" panose="02040502050505030304" pitchFamily="18" charset="0"/>
              </a:rPr>
              <a:t>C</a:t>
            </a:r>
            <a:r>
              <a:rPr lang="sr-Cyrl-RS" sz="3600" dirty="0">
                <a:latin typeface="Palatino Linotype" panose="02040502050505030304" pitchFamily="18" charset="0"/>
              </a:rPr>
              <a:t>IPN</a:t>
            </a:r>
            <a:endParaRPr lang="en-US" sz="3600" dirty="0">
              <a:latin typeface="Palatino Linotype" panose="02040502050505030304" pitchFamily="18" charset="0"/>
            </a:endParaRPr>
          </a:p>
        </p:txBody>
      </p:sp>
      <p:sp>
        <p:nvSpPr>
          <p:cNvPr id="3" name="Content Placeholder 2"/>
          <p:cNvSpPr>
            <a:spLocks noGrp="1"/>
          </p:cNvSpPr>
          <p:nvPr>
            <p:ph idx="1"/>
          </p:nvPr>
        </p:nvSpPr>
        <p:spPr>
          <a:xfrm>
            <a:off x="395536" y="1196752"/>
            <a:ext cx="8496944" cy="5256584"/>
          </a:xfrm>
        </p:spPr>
        <p:txBody>
          <a:bodyPr>
            <a:noAutofit/>
          </a:bodyPr>
          <a:lstStyle/>
          <a:p>
            <a:pPr algn="l" rtl="0"/>
            <a:r>
              <a:rPr lang="sr-Cyrl-RS" sz="2000" b="1" dirty="0">
                <a:latin typeface="Palatino Linotype" panose="02040502050505030304" pitchFamily="18" charset="0"/>
              </a:rPr>
              <a:t>Prednisone</a:t>
            </a:r>
            <a:endParaRPr lang="en-US" sz="2000" dirty="0">
              <a:latin typeface="Palatino Linotype" panose="02040502050505030304" pitchFamily="18" charset="0"/>
            </a:endParaRPr>
          </a:p>
          <a:p>
            <a:pPr marL="400050" lvl="1" indent="0" algn="l" rtl="0">
              <a:buNone/>
            </a:pPr>
            <a:r>
              <a:rPr lang="en-US" sz="2000" dirty="0">
                <a:latin typeface="Palatino Linotype" panose="02040502050505030304" pitchFamily="18" charset="0"/>
              </a:rPr>
              <a:t>C</a:t>
            </a:r>
            <a:r>
              <a:rPr lang="sr-Cyrl-RS" sz="2000" dirty="0">
                <a:latin typeface="Palatino Linotype" panose="02040502050505030304" pitchFamily="18" charset="0"/>
              </a:rPr>
              <a:t>IDP is treated with high-dose prednisone,</a:t>
            </a:r>
            <a:r>
              <a:rPr lang="en-US" sz="2000" dirty="0">
                <a:latin typeface="Palatino Linotype" panose="02040502050505030304" pitchFamily="18" charset="0"/>
              </a:rPr>
              <a:t> 80–100 mg </a:t>
            </a:r>
            <a:r>
              <a:rPr lang="sr-Cyrl-RS" sz="2000" dirty="0">
                <a:latin typeface="Palatino Linotype" panose="02040502050505030304" pitchFamily="18" charset="0"/>
              </a:rPr>
              <a:t>daily</a:t>
            </a:r>
            <a:r>
              <a:rPr lang="en-US" sz="2000" dirty="0">
                <a:latin typeface="Palatino Linotype" panose="02040502050505030304" pitchFamily="18" charset="0"/>
              </a:rPr>
              <a:t>, </a:t>
            </a:r>
            <a:r>
              <a:rPr lang="sr-Cyrl-RS" sz="2000" dirty="0">
                <a:latin typeface="Palatino Linotype" panose="02040502050505030304" pitchFamily="18" charset="0"/>
              </a:rPr>
              <a:t>then continued by lowering the dose every other day.</a:t>
            </a:r>
            <a:endParaRPr lang="en-US" sz="2000" dirty="0">
              <a:latin typeface="Palatino Linotype" panose="02040502050505030304" pitchFamily="18" charset="0"/>
            </a:endParaRPr>
          </a:p>
          <a:p>
            <a:pPr algn="l" rtl="0"/>
            <a:r>
              <a:rPr lang="sr-Cyrl-RS" sz="2000" b="1" dirty="0">
                <a:latin typeface="Palatino Linotype" panose="02040502050505030304" pitchFamily="18" charset="0"/>
              </a:rPr>
              <a:t>Intravenous immunoglobulins</a:t>
            </a:r>
            <a:endParaRPr lang="en-US" sz="2000" dirty="0">
              <a:latin typeface="Palatino Linotype" panose="02040502050505030304" pitchFamily="18" charset="0"/>
            </a:endParaRPr>
          </a:p>
          <a:p>
            <a:pPr marL="457200" lvl="1" indent="0" algn="l" rtl="0">
              <a:buNone/>
            </a:pPr>
            <a:r>
              <a:rPr lang="sr-Cyrl-RS" sz="2000" dirty="0">
                <a:latin typeface="Palatino Linotype" panose="02040502050505030304" pitchFamily="18" charset="0"/>
              </a:rPr>
              <a:t>In a large controlled clinical study, immunoglobulins have been shown to be an effective first-line therapy, and maintenance therapy </a:t>
            </a:r>
            <a:r>
              <a:rPr lang="en-US" sz="2000" dirty="0">
                <a:latin typeface="Palatino Linotype" panose="02040502050505030304" pitchFamily="18" charset="0"/>
              </a:rPr>
              <a:t>and </a:t>
            </a:r>
            <a:r>
              <a:rPr lang="sr-Cyrl-RS" sz="2000" dirty="0">
                <a:latin typeface="Palatino Linotype" panose="02040502050505030304" pitchFamily="18" charset="0"/>
              </a:rPr>
              <a:t>prevent</a:t>
            </a:r>
            <a:r>
              <a:rPr lang="en-US" sz="2000" dirty="0">
                <a:latin typeface="Palatino Linotype" panose="02040502050505030304" pitchFamily="18" charset="0"/>
              </a:rPr>
              <a:t>ion of </a:t>
            </a:r>
            <a:r>
              <a:rPr lang="sr-Cyrl-RS" sz="2000" dirty="0">
                <a:latin typeface="Palatino Linotype" panose="02040502050505030304" pitchFamily="18" charset="0"/>
              </a:rPr>
              <a:t>relapses. But the more chronic</a:t>
            </a:r>
            <a:r>
              <a:rPr lang="en-US" sz="2000" dirty="0">
                <a:latin typeface="Palatino Linotype" panose="02040502050505030304" pitchFamily="18" charset="0"/>
              </a:rPr>
              <a:t> </a:t>
            </a:r>
            <a:r>
              <a:rPr lang="sr-Cyrl-RS" sz="2000" dirty="0">
                <a:latin typeface="Palatino Linotype" panose="02040502050505030304" pitchFamily="18" charset="0"/>
              </a:rPr>
              <a:t>the disease </a:t>
            </a:r>
            <a:r>
              <a:rPr lang="en-US" sz="2000" dirty="0">
                <a:latin typeface="Palatino Linotype" panose="02040502050505030304" pitchFamily="18" charset="0"/>
              </a:rPr>
              <a:t>is </a:t>
            </a:r>
            <a:r>
              <a:rPr lang="sr-Cyrl-RS" sz="2000" dirty="0">
                <a:latin typeface="Palatino Linotype" panose="02040502050505030304" pitchFamily="18" charset="0"/>
              </a:rPr>
              <a:t>and the greater axonal degeneration, the less likely recovery will be complete or significant</a:t>
            </a:r>
            <a:endParaRPr lang="en-US" sz="2000" dirty="0">
              <a:latin typeface="Palatino Linotype" panose="02040502050505030304" pitchFamily="18" charset="0"/>
            </a:endParaRPr>
          </a:p>
          <a:p>
            <a:pPr algn="l" rtl="0"/>
            <a:r>
              <a:rPr lang="sr-Cyrl-RS" sz="2000" b="1" dirty="0">
                <a:latin typeface="Palatino Linotype" panose="02040502050505030304" pitchFamily="18" charset="0"/>
              </a:rPr>
              <a:t>Plasmapheresis</a:t>
            </a:r>
            <a:endParaRPr lang="en-US" sz="2000" dirty="0">
              <a:latin typeface="Palatino Linotype" panose="02040502050505030304" pitchFamily="18" charset="0"/>
            </a:endParaRPr>
          </a:p>
          <a:p>
            <a:pPr marL="400050" lvl="1" indent="0" algn="l" rtl="0">
              <a:buNone/>
            </a:pPr>
            <a:r>
              <a:rPr lang="en-US" sz="2000" dirty="0">
                <a:latin typeface="Palatino Linotype" panose="02040502050505030304" pitchFamily="18" charset="0"/>
              </a:rPr>
              <a:t>Plasmapheresis has been reported as efficient in controlled studies, but intravenous immunoglobulins replaced this method due to easier treatment procedure,  although some patients experienced more benefits from the steroids, some other patients had more benefits from the </a:t>
            </a:r>
            <a:r>
              <a:rPr lang="sr-Cyrl-RS" sz="2000" dirty="0">
                <a:latin typeface="Palatino Linotype" panose="02040502050505030304" pitchFamily="18" charset="0"/>
              </a:rPr>
              <a:t>intravenous immunoglobulins</a:t>
            </a:r>
            <a:r>
              <a:rPr lang="en-US" sz="2000" dirty="0">
                <a:latin typeface="Palatino Linotype" panose="02040502050505030304" pitchFamily="18" charset="0"/>
              </a:rPr>
              <a:t>, while some from plasmapheresis.</a:t>
            </a:r>
          </a:p>
        </p:txBody>
      </p:sp>
    </p:spTree>
    <p:extLst>
      <p:ext uri="{BB962C8B-B14F-4D97-AF65-F5344CB8AC3E}">
        <p14:creationId xmlns:p14="http://schemas.microsoft.com/office/powerpoint/2010/main" val="496166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rtl="0"/>
            <a:r>
              <a:rPr lang="x-none" sz="3800" dirty="0">
                <a:latin typeface="Palatino Linotype" pitchFamily="18" charset="0"/>
              </a:rPr>
              <a:t>Evidence that immune mechanisms are important in the pathogenesis of MS</a:t>
            </a:r>
            <a:endParaRPr lang="en-US" sz="3800" dirty="0">
              <a:latin typeface="Palatino Linotype" pitchFamily="18" charset="0"/>
            </a:endParaRPr>
          </a:p>
        </p:txBody>
      </p:sp>
      <p:sp>
        <p:nvSpPr>
          <p:cNvPr id="3" name="Content Placeholder 2"/>
          <p:cNvSpPr>
            <a:spLocks noGrp="1"/>
          </p:cNvSpPr>
          <p:nvPr>
            <p:ph idx="1"/>
          </p:nvPr>
        </p:nvSpPr>
        <p:spPr/>
        <p:txBody>
          <a:bodyPr>
            <a:normAutofit fontScale="85000" lnSpcReduction="10000"/>
          </a:bodyPr>
          <a:lstStyle/>
          <a:p>
            <a:pPr indent="-457200" algn="just" rtl="0">
              <a:buFont typeface="Wingdings" pitchFamily="2" charset="2"/>
              <a:buChar char="§"/>
            </a:pPr>
            <a:endParaRPr lang="x-none" dirty="0">
              <a:latin typeface="Palatino Linotype" pitchFamily="18" charset="0"/>
            </a:endParaRPr>
          </a:p>
          <a:p>
            <a:pPr indent="-457200" algn="just" rtl="0">
              <a:buFont typeface="Wingdings" pitchFamily="2" charset="2"/>
              <a:buChar char="§"/>
            </a:pPr>
            <a:r>
              <a:rPr lang="x-none" dirty="0">
                <a:latin typeface="Palatino Linotype" pitchFamily="18" charset="0"/>
              </a:rPr>
              <a:t>cellular composition of the CNS infiltrate and cerebrospinal fluid</a:t>
            </a:r>
          </a:p>
          <a:p>
            <a:pPr indent="-457200" algn="just" rtl="0">
              <a:buFont typeface="Wingdings" pitchFamily="2" charset="2"/>
              <a:buChar char="§"/>
            </a:pPr>
            <a:r>
              <a:rPr lang="x-none" dirty="0">
                <a:latin typeface="Palatino Linotype" pitchFamily="18" charset="0"/>
              </a:rPr>
              <a:t>results from the experimental autoimmune encephalomyelitis (EAE) trial</a:t>
            </a:r>
            <a:r>
              <a:rPr lang="en-US" dirty="0">
                <a:latin typeface="Palatino Linotype" pitchFamily="18" charset="0"/>
              </a:rPr>
              <a:t> </a:t>
            </a:r>
            <a:endParaRPr lang="x-none" dirty="0">
              <a:latin typeface="Palatino Linotype" pitchFamily="18" charset="0"/>
            </a:endParaRPr>
          </a:p>
          <a:p>
            <a:pPr indent="-457200" algn="just" rtl="0">
              <a:buFont typeface="Wingdings" pitchFamily="2" charset="2"/>
              <a:buChar char="§"/>
            </a:pPr>
            <a:r>
              <a:rPr lang="x-none" dirty="0">
                <a:latin typeface="Palatino Linotype" pitchFamily="18" charset="0"/>
              </a:rPr>
              <a:t>in patients there is a disorder</a:t>
            </a:r>
            <a:r>
              <a:rPr lang="en-US" dirty="0">
                <a:latin typeface="Palatino Linotype" pitchFamily="18" charset="0"/>
              </a:rPr>
              <a:t>s</a:t>
            </a:r>
            <a:r>
              <a:rPr lang="x-none" dirty="0">
                <a:latin typeface="Palatino Linotype" pitchFamily="18" charset="0"/>
              </a:rPr>
              <a:t> of T lymphocyte function and cytokine production</a:t>
            </a:r>
            <a:r>
              <a:rPr lang="en-US" dirty="0">
                <a:latin typeface="Palatino Linotype" pitchFamily="18" charset="0"/>
              </a:rPr>
              <a:t>.</a:t>
            </a:r>
          </a:p>
          <a:p>
            <a:pPr indent="-457200" algn="just" rtl="0">
              <a:buFont typeface="Wingdings" pitchFamily="2" charset="2"/>
              <a:buChar char="§"/>
            </a:pPr>
            <a:r>
              <a:rPr lang="x-none" dirty="0">
                <a:latin typeface="Palatino Linotype" pitchFamily="18" charset="0"/>
              </a:rPr>
              <a:t>formation of oligoclonal IgG bands in the cerebrospinal fluid</a:t>
            </a:r>
          </a:p>
          <a:p>
            <a:pPr indent="-457200" algn="just" rtl="0">
              <a:buFont typeface="Wingdings" pitchFamily="2" charset="2"/>
              <a:buChar char="§"/>
            </a:pPr>
            <a:r>
              <a:rPr lang="en-US" dirty="0">
                <a:latin typeface="Palatino Linotype" pitchFamily="18" charset="0"/>
              </a:rPr>
              <a:t>good</a:t>
            </a:r>
            <a:r>
              <a:rPr lang="x-none" dirty="0">
                <a:latin typeface="Palatino Linotype" pitchFamily="18" charset="0"/>
              </a:rPr>
              <a:t> response to immunosuppressive therapy</a:t>
            </a:r>
          </a:p>
          <a:p>
            <a:pPr indent="-457200" algn="just" rtl="0">
              <a:buNone/>
            </a:pPr>
            <a:endParaRPr lang="x-none" dirty="0">
              <a:latin typeface="Palatino Linotype"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778098"/>
          </a:xfrm>
        </p:spPr>
        <p:txBody>
          <a:bodyPr/>
          <a:lstStyle/>
          <a:p>
            <a:pPr algn="l" rtl="0"/>
            <a:r>
              <a:rPr lang="x-none" b="1" dirty="0">
                <a:latin typeface="Palatino Linotype" pitchFamily="18" charset="0"/>
              </a:rPr>
              <a:t>EAE</a:t>
            </a:r>
            <a:endParaRPr lang="en-US" b="1" dirty="0">
              <a:latin typeface="Palatino Linotype" pitchFamily="18" charset="0"/>
            </a:endParaRPr>
          </a:p>
        </p:txBody>
      </p:sp>
      <p:pic>
        <p:nvPicPr>
          <p:cNvPr id="4" name="Picture 2" descr="figure 14-13 part 2 of 2"/>
          <p:cNvPicPr>
            <a:picLocks noGrp="1" noChangeAspect="1" noChangeArrowheads="1"/>
          </p:cNvPicPr>
          <p:nvPr>
            <p:ph idx="1"/>
          </p:nvPr>
        </p:nvPicPr>
        <p:blipFill>
          <a:blip r:embed="rId2" cstate="print"/>
          <a:srcRect/>
          <a:stretch>
            <a:fillRect/>
          </a:stretch>
        </p:blipFill>
        <p:spPr bwMode="auto">
          <a:xfrm>
            <a:off x="467544" y="836712"/>
            <a:ext cx="8229600" cy="4050139"/>
          </a:xfrm>
          <a:prstGeom prst="rect">
            <a:avLst/>
          </a:prstGeom>
          <a:noFill/>
          <a:ln w="9525">
            <a:noFill/>
            <a:miter lim="800000"/>
            <a:headEnd/>
            <a:tailEnd/>
          </a:ln>
          <a:effectLst/>
        </p:spPr>
      </p:pic>
      <p:sp>
        <p:nvSpPr>
          <p:cNvPr id="5" name="Rectangle 4"/>
          <p:cNvSpPr/>
          <p:nvPr/>
        </p:nvSpPr>
        <p:spPr>
          <a:xfrm>
            <a:off x="251520" y="4869160"/>
            <a:ext cx="8568952" cy="2031325"/>
          </a:xfrm>
          <a:prstGeom prst="rect">
            <a:avLst/>
          </a:prstGeom>
        </p:spPr>
        <p:txBody>
          <a:bodyPr wrap="square">
            <a:spAutoFit/>
          </a:bodyPr>
          <a:lstStyle/>
          <a:p>
            <a:pPr indent="-457200" algn="just">
              <a:buFont typeface="Wingdings" pitchFamily="2" charset="2"/>
              <a:buChar char="§"/>
            </a:pPr>
            <a:r>
              <a:rPr lang="x-none" dirty="0">
                <a:latin typeface="Palatino Linotype" pitchFamily="18" charset="0"/>
              </a:rPr>
              <a:t>immunization of experimental animals with myelin components in complete Freund's adjuvant induces CD4</a:t>
            </a:r>
            <a:r>
              <a:rPr lang="x-none" baseline="30000" dirty="0">
                <a:latin typeface="Palatino Linotype" pitchFamily="18" charset="0"/>
              </a:rPr>
              <a:t>+</a:t>
            </a:r>
            <a:r>
              <a:rPr lang="en-US" baseline="30000" dirty="0">
                <a:latin typeface="Palatino Linotype" pitchFamily="18" charset="0"/>
              </a:rPr>
              <a:t> </a:t>
            </a:r>
            <a:r>
              <a:rPr lang="x-none" dirty="0">
                <a:latin typeface="Palatino Linotype" pitchFamily="18" charset="0"/>
              </a:rPr>
              <a:t>lymphocytes</a:t>
            </a:r>
            <a:r>
              <a:rPr lang="en-US" dirty="0">
                <a:latin typeface="Palatino Linotype" pitchFamily="18" charset="0"/>
              </a:rPr>
              <a:t> -</a:t>
            </a:r>
            <a:r>
              <a:rPr lang="x-none" dirty="0">
                <a:latin typeface="Palatino Linotype" pitchFamily="18" charset="0"/>
              </a:rPr>
              <a:t>mediated disease that is similar to multiple sclerosis</a:t>
            </a:r>
          </a:p>
          <a:p>
            <a:pPr indent="-457200" algn="just" rtl="0">
              <a:buFont typeface="Wingdings" pitchFamily="2" charset="2"/>
              <a:buChar char="§"/>
            </a:pPr>
            <a:r>
              <a:rPr lang="x-none" dirty="0">
                <a:latin typeface="Palatino Linotype" pitchFamily="18" charset="0"/>
              </a:rPr>
              <a:t>the same disease develops in susceptible naive animals after passive transfer of encephalitogens</a:t>
            </a:r>
            <a:r>
              <a:rPr lang="en-US" dirty="0">
                <a:latin typeface="Palatino Linotype" pitchFamily="18" charset="0"/>
              </a:rPr>
              <a:t> CD4</a:t>
            </a:r>
            <a:r>
              <a:rPr lang="en-US" baseline="30000" dirty="0">
                <a:latin typeface="Palatino Linotype" pitchFamily="18" charset="0"/>
              </a:rPr>
              <a:t>+</a:t>
            </a:r>
            <a:r>
              <a:rPr lang="en-US" dirty="0">
                <a:latin typeface="Palatino Linotype" pitchFamily="18" charset="0"/>
              </a:rPr>
              <a:t>T </a:t>
            </a:r>
            <a:r>
              <a:rPr lang="x-none" dirty="0">
                <a:latin typeface="Palatino Linotype" pitchFamily="18" charset="0"/>
              </a:rPr>
              <a:t>cell</a:t>
            </a:r>
            <a:r>
              <a:rPr lang="en-US" dirty="0">
                <a:latin typeface="Palatino Linotype" pitchFamily="18" charset="0"/>
              </a:rPr>
              <a:t>s </a:t>
            </a:r>
            <a:endParaRPr lang="x-none" dirty="0">
              <a:latin typeface="Palatino Linotype" pitchFamily="18" charset="0"/>
            </a:endParaRPr>
          </a:p>
          <a:p>
            <a:pPr indent="-457200" algn="just" rtl="0">
              <a:buFont typeface="Wingdings" pitchFamily="2" charset="2"/>
              <a:buChar char="§"/>
            </a:pPr>
            <a:r>
              <a:rPr lang="x-none" dirty="0">
                <a:latin typeface="Palatino Linotype" pitchFamily="18" charset="0"/>
              </a:rPr>
              <a:t>it cannot be transferred by antibodies and only in certain cases</a:t>
            </a:r>
            <a:r>
              <a:rPr lang="en-US" dirty="0">
                <a:latin typeface="Palatino Linotype" pitchFamily="18" charset="0"/>
              </a:rPr>
              <a:t> the of </a:t>
            </a:r>
            <a:r>
              <a:rPr lang="x-none" dirty="0">
                <a:latin typeface="Palatino Linotype" pitchFamily="18" charset="0"/>
              </a:rPr>
              <a:t>transfer</a:t>
            </a:r>
            <a:r>
              <a:rPr lang="en-US" dirty="0">
                <a:latin typeface="Palatino Linotype" pitchFamily="18" charset="0"/>
              </a:rPr>
              <a:t> CD8</a:t>
            </a:r>
            <a:r>
              <a:rPr lang="en-US" baseline="30000" dirty="0">
                <a:latin typeface="Palatino Linotype" pitchFamily="18" charset="0"/>
              </a:rPr>
              <a:t>+</a:t>
            </a:r>
            <a:r>
              <a:rPr lang="en-US" dirty="0">
                <a:latin typeface="Palatino Linotype" pitchFamily="18" charset="0"/>
              </a:rPr>
              <a:t>T </a:t>
            </a:r>
            <a:r>
              <a:rPr lang="x-none" dirty="0">
                <a:latin typeface="Palatino Linotype" pitchFamily="18" charset="0"/>
              </a:rPr>
              <a:t>cell</a:t>
            </a:r>
            <a:r>
              <a:rPr lang="en-US" dirty="0">
                <a:latin typeface="Palatino Linotype" pitchFamily="18" charset="0"/>
              </a:rPr>
              <a:t>s </a:t>
            </a:r>
            <a:r>
              <a:rPr lang="x-none" dirty="0">
                <a:latin typeface="Palatino Linotype" pitchFamily="18" charset="0"/>
              </a:rPr>
              <a:t>can cause disease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x-none" b="1" dirty="0">
                <a:latin typeface="Palatino Linotype" pitchFamily="18" charset="0"/>
              </a:rPr>
              <a:t/>
            </a:r>
            <a:br>
              <a:rPr lang="x-none" b="1" dirty="0">
                <a:latin typeface="Palatino Linotype" pitchFamily="18" charset="0"/>
              </a:rPr>
            </a:br>
            <a:r>
              <a:rPr lang="x-none" b="1" dirty="0">
                <a:latin typeface="Palatino Linotype" pitchFamily="18" charset="0"/>
              </a:rPr>
              <a:t>Etiology of MS: immunogenetic basis</a:t>
            </a:r>
            <a:r>
              <a:rPr lang="en-US" dirty="0">
                <a:latin typeface="Palatino Linotype" pitchFamily="18" charset="0"/>
              </a:rPr>
              <a:t/>
            </a:r>
            <a:br>
              <a:rPr lang="en-US" dirty="0">
                <a:latin typeface="Palatino Linotype" pitchFamily="18" charset="0"/>
              </a:rPr>
            </a:br>
            <a:endParaRPr lang="en-US" dirty="0">
              <a:latin typeface="Palatino Linotype" pitchFamily="18" charset="0"/>
            </a:endParaRPr>
          </a:p>
        </p:txBody>
      </p:sp>
      <p:sp>
        <p:nvSpPr>
          <p:cNvPr id="3" name="Content Placeholder 2"/>
          <p:cNvSpPr>
            <a:spLocks noGrp="1"/>
          </p:cNvSpPr>
          <p:nvPr>
            <p:ph idx="1"/>
          </p:nvPr>
        </p:nvSpPr>
        <p:spPr/>
        <p:txBody>
          <a:bodyPr>
            <a:normAutofit fontScale="92500" lnSpcReduction="10000"/>
          </a:bodyPr>
          <a:lstStyle/>
          <a:p>
            <a:pPr algn="l" rtl="0"/>
            <a:r>
              <a:rPr lang="x-none" dirty="0">
                <a:latin typeface="Palatino Linotype" pitchFamily="18" charset="0"/>
              </a:rPr>
              <a:t>Population, family and twin studies have shown that the risk of </a:t>
            </a:r>
            <a:r>
              <a:rPr lang="en-US" dirty="0">
                <a:latin typeface="Palatino Linotype" pitchFamily="18" charset="0"/>
              </a:rPr>
              <a:t>disease development </a:t>
            </a:r>
            <a:r>
              <a:rPr lang="x-none" dirty="0">
                <a:latin typeface="Palatino Linotype" pitchFamily="18" charset="0"/>
              </a:rPr>
              <a:t>is higher </a:t>
            </a:r>
            <a:r>
              <a:rPr lang="en-US" dirty="0">
                <a:latin typeface="Palatino Linotype" pitchFamily="18" charset="0"/>
              </a:rPr>
              <a:t>when there are relatives with the MS</a:t>
            </a:r>
            <a:r>
              <a:rPr lang="x-none" dirty="0">
                <a:latin typeface="Palatino Linotype" pitchFamily="18" charset="0"/>
              </a:rPr>
              <a:t>.</a:t>
            </a:r>
          </a:p>
          <a:p>
            <a:pPr algn="l" rtl="0"/>
            <a:r>
              <a:rPr lang="x-none" dirty="0">
                <a:latin typeface="Palatino Linotype" pitchFamily="18" charset="0"/>
              </a:rPr>
              <a:t>An increased risk for developing MS is associated with the HLA-DR2, HLA-DR15 and HLA-DR4 alleles</a:t>
            </a:r>
          </a:p>
          <a:p>
            <a:pPr algn="l" rtl="0"/>
            <a:r>
              <a:rPr lang="x-none" dirty="0">
                <a:latin typeface="Palatino Linotype" pitchFamily="18" charset="0"/>
              </a:rPr>
              <a:t>Association</a:t>
            </a:r>
            <a:r>
              <a:rPr lang="en-US" dirty="0">
                <a:latin typeface="Palatino Linotype" pitchFamily="18" charset="0"/>
              </a:rPr>
              <a:t> of HLA</a:t>
            </a:r>
            <a:r>
              <a:rPr lang="x-none" dirty="0">
                <a:latin typeface="Palatino Linotype" pitchFamily="18" charset="0"/>
              </a:rPr>
              <a:t> </a:t>
            </a:r>
            <a:r>
              <a:rPr lang="en-US" dirty="0">
                <a:latin typeface="Palatino Linotype" pitchFamily="18" charset="0"/>
              </a:rPr>
              <a:t>I molecules</a:t>
            </a:r>
            <a:r>
              <a:rPr lang="x-none" dirty="0">
                <a:latin typeface="Palatino Linotype" pitchFamily="18" charset="0"/>
              </a:rPr>
              <a:t> with the appearance of </a:t>
            </a:r>
            <a:r>
              <a:rPr lang="en-US" dirty="0">
                <a:latin typeface="Palatino Linotype" pitchFamily="18" charset="0"/>
              </a:rPr>
              <a:t>MS </a:t>
            </a:r>
            <a:r>
              <a:rPr lang="x-none" dirty="0">
                <a:latin typeface="Palatino Linotype" pitchFamily="18" charset="0"/>
              </a:rPr>
              <a:t>is shown for</a:t>
            </a:r>
            <a:r>
              <a:rPr lang="en-US" dirty="0">
                <a:latin typeface="Palatino Linotype" pitchFamily="18" charset="0"/>
              </a:rPr>
              <a:t> HLA-A3 </a:t>
            </a:r>
            <a:r>
              <a:rPr lang="x-none" dirty="0">
                <a:latin typeface="Palatino Linotype" pitchFamily="18" charset="0"/>
              </a:rPr>
              <a:t>and</a:t>
            </a:r>
            <a:r>
              <a:rPr lang="en-US" dirty="0">
                <a:latin typeface="Palatino Linotype" pitchFamily="18" charset="0"/>
              </a:rPr>
              <a:t> -B7 </a:t>
            </a:r>
            <a:r>
              <a:rPr lang="x-none" dirty="0">
                <a:latin typeface="Palatino Linotype" pitchFamily="18" charset="0"/>
              </a:rPr>
              <a:t>allele</a:t>
            </a:r>
            <a:r>
              <a:rPr lang="en-US" dirty="0">
                <a:latin typeface="Palatino Linotype" pitchFamily="18" charset="0"/>
              </a:rPr>
              <a:t>, while</a:t>
            </a:r>
            <a:r>
              <a:rPr lang="x-none" dirty="0">
                <a:latin typeface="Palatino Linotype" pitchFamily="18" charset="0"/>
              </a:rPr>
              <a:t> for</a:t>
            </a:r>
            <a:r>
              <a:rPr lang="en-US" dirty="0">
                <a:latin typeface="Palatino Linotype" pitchFamily="18" charset="0"/>
              </a:rPr>
              <a:t> HLA</a:t>
            </a:r>
            <a:r>
              <a:rPr lang="x-none" dirty="0">
                <a:latin typeface="Palatino Linotype" pitchFamily="18" charset="0"/>
              </a:rPr>
              <a:t>-</a:t>
            </a:r>
            <a:r>
              <a:rPr lang="en-US" dirty="0">
                <a:latin typeface="Palatino Linotype" pitchFamily="18" charset="0"/>
              </a:rPr>
              <a:t>A201 </a:t>
            </a:r>
            <a:r>
              <a:rPr lang="x-none" dirty="0">
                <a:latin typeface="Palatino Linotype" pitchFamily="18" charset="0"/>
              </a:rPr>
              <a:t>has been shown to have a protective role</a:t>
            </a:r>
            <a:endParaRPr lang="en-US" dirty="0">
              <a:latin typeface="Palatino Linotype"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x-none" b="1" dirty="0">
                <a:latin typeface="Palatino Linotype" pitchFamily="18" charset="0"/>
              </a:rPr>
              <a:t>Etiology of MS: immunogenetic basis of nonHLA genes</a:t>
            </a:r>
            <a:endParaRPr lang="en-US" dirty="0"/>
          </a:p>
        </p:txBody>
      </p:sp>
      <p:sp>
        <p:nvSpPr>
          <p:cNvPr id="3" name="Content Placeholder 2"/>
          <p:cNvSpPr>
            <a:spLocks noGrp="1"/>
          </p:cNvSpPr>
          <p:nvPr>
            <p:ph idx="1"/>
          </p:nvPr>
        </p:nvSpPr>
        <p:spPr>
          <a:xfrm>
            <a:off x="0" y="2071389"/>
            <a:ext cx="9144000" cy="4525963"/>
          </a:xfrm>
        </p:spPr>
        <p:txBody>
          <a:bodyPr>
            <a:normAutofit fontScale="92500" lnSpcReduction="10000"/>
          </a:bodyPr>
          <a:lstStyle/>
          <a:p>
            <a:r>
              <a:rPr lang="x-none" dirty="0">
                <a:latin typeface="Palatino Linotype" pitchFamily="18" charset="0"/>
              </a:rPr>
              <a:t>Genes that come together</a:t>
            </a:r>
            <a:r>
              <a:rPr lang="en-US" dirty="0">
                <a:latin typeface="Palatino Linotype" pitchFamily="18" charset="0"/>
              </a:rPr>
              <a:t> </a:t>
            </a:r>
            <a:r>
              <a:rPr lang="x-none" dirty="0">
                <a:latin typeface="Palatino Linotype" pitchFamily="18" charset="0"/>
              </a:rPr>
              <a:t>with</a:t>
            </a:r>
            <a:r>
              <a:rPr lang="en-US" dirty="0">
                <a:latin typeface="Palatino Linotype" pitchFamily="18" charset="0"/>
              </a:rPr>
              <a:t> DR15 </a:t>
            </a:r>
            <a:r>
              <a:rPr lang="x-none" dirty="0">
                <a:latin typeface="Palatino Linotype" pitchFamily="18" charset="0"/>
              </a:rPr>
              <a:t>haplotype</a:t>
            </a:r>
            <a:r>
              <a:rPr lang="en-US" dirty="0">
                <a:latin typeface="Palatino Linotype" pitchFamily="18" charset="0"/>
              </a:rPr>
              <a:t> and </a:t>
            </a:r>
            <a:r>
              <a:rPr lang="x-none" dirty="0">
                <a:latin typeface="Palatino Linotype" pitchFamily="18" charset="0"/>
              </a:rPr>
              <a:t>occur</a:t>
            </a:r>
            <a:r>
              <a:rPr lang="en-US" dirty="0">
                <a:latin typeface="Palatino Linotype" pitchFamily="18" charset="0"/>
              </a:rPr>
              <a:t>r</a:t>
            </a:r>
            <a:r>
              <a:rPr lang="x-none" dirty="0">
                <a:latin typeface="Palatino Linotype" pitchFamily="18" charset="0"/>
              </a:rPr>
              <a:t> in patients with multiple sclerosis are genes for</a:t>
            </a:r>
            <a:r>
              <a:rPr lang="en-US" dirty="0">
                <a:latin typeface="Palatino Linotype" pitchFamily="18" charset="0"/>
              </a:rPr>
              <a:t> TGF-</a:t>
            </a:r>
            <a:r>
              <a:rPr lang="en-US" i="1" dirty="0">
                <a:latin typeface="Palatino Linotype" pitchFamily="18" charset="0"/>
              </a:rPr>
              <a:t>β</a:t>
            </a:r>
            <a:r>
              <a:rPr lang="en-US" dirty="0">
                <a:latin typeface="Palatino Linotype" pitchFamily="18" charset="0"/>
              </a:rPr>
              <a:t>, CTLA-4</a:t>
            </a:r>
            <a:r>
              <a:rPr lang="x-none" dirty="0">
                <a:latin typeface="Palatino Linotype" pitchFamily="18" charset="0"/>
              </a:rPr>
              <a:t>,</a:t>
            </a:r>
            <a:r>
              <a:rPr lang="en-US" dirty="0">
                <a:latin typeface="Palatino Linotype" pitchFamily="18" charset="0"/>
              </a:rPr>
              <a:t>TNF </a:t>
            </a:r>
            <a:r>
              <a:rPr lang="x-none" dirty="0">
                <a:latin typeface="Palatino Linotype" pitchFamily="18" charset="0"/>
              </a:rPr>
              <a:t>cytokine family</a:t>
            </a:r>
            <a:r>
              <a:rPr lang="en-US" dirty="0">
                <a:latin typeface="Palatino Linotype" pitchFamily="18" charset="0"/>
              </a:rPr>
              <a:t>, IL-1 </a:t>
            </a:r>
            <a:r>
              <a:rPr lang="x-none" dirty="0">
                <a:latin typeface="Palatino Linotype" pitchFamily="18" charset="0"/>
              </a:rPr>
              <a:t>antagonist receptor and estrogen receptor</a:t>
            </a:r>
            <a:r>
              <a:rPr lang="en-US" dirty="0">
                <a:latin typeface="Palatino Linotype" pitchFamily="18" charset="0"/>
              </a:rPr>
              <a:t>.</a:t>
            </a:r>
            <a:endParaRPr lang="x-none" dirty="0">
              <a:latin typeface="Palatino Linotype" pitchFamily="18" charset="0"/>
            </a:endParaRPr>
          </a:p>
          <a:p>
            <a:pPr algn="l" rtl="0"/>
            <a:endParaRPr lang="x-none" dirty="0">
              <a:latin typeface="Palatino Linotype" pitchFamily="18" charset="0"/>
            </a:endParaRPr>
          </a:p>
          <a:p>
            <a:pPr algn="l" rtl="0"/>
            <a:r>
              <a:rPr lang="en-US" dirty="0">
                <a:latin typeface="Palatino Linotype" pitchFamily="18" charset="0"/>
              </a:rPr>
              <a:t>P</a:t>
            </a:r>
            <a:r>
              <a:rPr lang="ru-RU" dirty="0">
                <a:latin typeface="Palatino Linotype" pitchFamily="18" charset="0"/>
              </a:rPr>
              <a:t>olymorphisms </a:t>
            </a:r>
            <a:r>
              <a:rPr lang="en-US" dirty="0">
                <a:latin typeface="Palatino Linotype" pitchFamily="18" charset="0"/>
              </a:rPr>
              <a:t>of genes coding</a:t>
            </a:r>
            <a:r>
              <a:rPr lang="ru-RU" dirty="0">
                <a:latin typeface="Palatino Linotype" pitchFamily="18" charset="0"/>
              </a:rPr>
              <a:t> CCR2, IL-10Rα and Fas-L may have a protective effect;</a:t>
            </a:r>
            <a:endParaRPr lang="en-US" dirty="0">
              <a:latin typeface="Palatino Linotype" pitchFamily="18" charset="0"/>
            </a:endParaRPr>
          </a:p>
          <a:p>
            <a:pPr algn="l" rtl="0"/>
            <a:r>
              <a:rPr lang="en-US" dirty="0">
                <a:latin typeface="Palatino Linotype" pitchFamily="18" charset="0"/>
              </a:rPr>
              <a:t>P</a:t>
            </a:r>
            <a:r>
              <a:rPr lang="ru-RU" dirty="0">
                <a:latin typeface="Palatino Linotype" pitchFamily="18" charset="0"/>
              </a:rPr>
              <a:t>olymorphisms </a:t>
            </a:r>
            <a:r>
              <a:rPr lang="en-US" dirty="0">
                <a:latin typeface="Palatino Linotype" pitchFamily="18" charset="0"/>
              </a:rPr>
              <a:t>of genes coding</a:t>
            </a:r>
            <a:r>
              <a:rPr lang="ru-RU" dirty="0">
                <a:latin typeface="Palatino Linotype" pitchFamily="18" charset="0"/>
              </a:rPr>
              <a:t> CCR5, IL-10, IL-4 Rα, IL-2 Rβ, IFN-γ, vitamin D and estrogen receptors indicate the risk of disease.</a:t>
            </a:r>
            <a:endParaRPr lang="en-US" dirty="0">
              <a:latin typeface="Palatino Linotype"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rtl="0"/>
            <a:r>
              <a:rPr lang="x-none" sz="4000" b="1" dirty="0">
                <a:latin typeface="Palatino Linotype" pitchFamily="18" charset="0"/>
              </a:rPr>
              <a:t/>
            </a:r>
            <a:br>
              <a:rPr lang="x-none" sz="4000" b="1" dirty="0">
                <a:latin typeface="Palatino Linotype" pitchFamily="18" charset="0"/>
              </a:rPr>
            </a:br>
            <a:r>
              <a:rPr lang="x-none" sz="4000" b="1" dirty="0">
                <a:latin typeface="Palatino Linotype" pitchFamily="18" charset="0"/>
              </a:rPr>
              <a:t>ETIOLOGY OF MS: NEGEN</a:t>
            </a:r>
            <a:r>
              <a:rPr lang="sr-Cyrl-RS" sz="4000" b="1" dirty="0">
                <a:latin typeface="Palatino Linotype" pitchFamily="18" charset="0"/>
              </a:rPr>
              <a:t>E</a:t>
            </a:r>
            <a:r>
              <a:rPr lang="x-none" sz="4000" b="1" dirty="0">
                <a:latin typeface="Palatino Linotype" pitchFamily="18" charset="0"/>
              </a:rPr>
              <a:t>T</a:t>
            </a:r>
            <a:r>
              <a:rPr lang="en-US" sz="4000" b="1" dirty="0">
                <a:latin typeface="Palatino Linotype" pitchFamily="18" charset="0"/>
              </a:rPr>
              <a:t>IC</a:t>
            </a:r>
            <a:r>
              <a:rPr lang="x-none" sz="4000" b="1" dirty="0">
                <a:latin typeface="Palatino Linotype" pitchFamily="18" charset="0"/>
              </a:rPr>
              <a:t> FACTORS</a:t>
            </a:r>
            <a:r>
              <a:rPr lang="en-US" sz="4000" dirty="0">
                <a:latin typeface="Palatino Linotype" pitchFamily="18" charset="0"/>
              </a:rPr>
              <a:t/>
            </a:r>
            <a:br>
              <a:rPr lang="en-US" sz="4000" dirty="0">
                <a:latin typeface="Palatino Linotype" pitchFamily="18" charset="0"/>
              </a:rPr>
            </a:br>
            <a:endParaRPr lang="en-US" sz="4000" dirty="0">
              <a:latin typeface="Palatino Linotype" pitchFamily="18" charset="0"/>
            </a:endParaRPr>
          </a:p>
        </p:txBody>
      </p:sp>
      <p:sp>
        <p:nvSpPr>
          <p:cNvPr id="3" name="Content Placeholder 2"/>
          <p:cNvSpPr>
            <a:spLocks noGrp="1"/>
          </p:cNvSpPr>
          <p:nvPr>
            <p:ph idx="1"/>
          </p:nvPr>
        </p:nvSpPr>
        <p:spPr>
          <a:xfrm>
            <a:off x="0" y="1955973"/>
            <a:ext cx="8892480" cy="4902027"/>
          </a:xfrm>
        </p:spPr>
        <p:txBody>
          <a:bodyPr>
            <a:normAutofit lnSpcReduction="10000"/>
          </a:bodyPr>
          <a:lstStyle/>
          <a:p>
            <a:pPr indent="0" algn="l" rtl="0">
              <a:buNone/>
            </a:pPr>
            <a:r>
              <a:rPr lang="x-none" sz="2400" b="1" dirty="0">
                <a:latin typeface="Palatino Linotype" pitchFamily="18" charset="0"/>
              </a:rPr>
              <a:t>environmental factor</a:t>
            </a:r>
            <a:r>
              <a:rPr lang="en-US" sz="2400" b="1" dirty="0">
                <a:latin typeface="Palatino Linotype" pitchFamily="18" charset="0"/>
              </a:rPr>
              <a:t>s</a:t>
            </a:r>
            <a:r>
              <a:rPr lang="x-none" sz="2400" b="1" dirty="0">
                <a:latin typeface="Palatino Linotype" pitchFamily="18" charset="0"/>
              </a:rPr>
              <a:t>:</a:t>
            </a:r>
          </a:p>
          <a:p>
            <a:pPr indent="0" algn="l" rtl="0">
              <a:buNone/>
            </a:pPr>
            <a:r>
              <a:rPr lang="x-none" sz="2200" dirty="0">
                <a:latin typeface="Palatino Linotype" pitchFamily="18" charset="0"/>
              </a:rPr>
              <a:t>the lowest incidence of the disease in the equator, increasing towards the poles;</a:t>
            </a:r>
          </a:p>
          <a:p>
            <a:pPr indent="0" algn="l" rtl="0">
              <a:buNone/>
            </a:pPr>
            <a:r>
              <a:rPr lang="x-none" sz="2200" dirty="0">
                <a:latin typeface="Palatino Linotype" pitchFamily="18" charset="0"/>
              </a:rPr>
              <a:t>if a person migrates from an area with a high prevalence of MS to an area with a low prevalence before 15-16 years of age, the risk for the occurrence of the disease decreases, however, if the migration occurs later, the risk does not change.</a:t>
            </a:r>
          </a:p>
          <a:p>
            <a:pPr indent="0" algn="l" rtl="0">
              <a:buNone/>
            </a:pPr>
            <a:endParaRPr lang="x-none" sz="1400" dirty="0">
              <a:latin typeface="Palatino Linotype" pitchFamily="18" charset="0"/>
            </a:endParaRPr>
          </a:p>
          <a:p>
            <a:pPr indent="0" algn="l" rtl="0">
              <a:buNone/>
            </a:pPr>
            <a:r>
              <a:rPr lang="x-none" sz="1400" dirty="0">
                <a:latin typeface="Palatino Linotype" pitchFamily="18" charset="0"/>
              </a:rPr>
              <a:t>This may be due to a latitude-dependent decrease in sun exposure that affects the function of immunoregulatory cells or vitamin synthesis</a:t>
            </a:r>
            <a:r>
              <a:rPr lang="en-US" sz="1400" dirty="0">
                <a:latin typeface="Palatino Linotype" pitchFamily="18" charset="0"/>
              </a:rPr>
              <a:t> D</a:t>
            </a:r>
            <a:r>
              <a:rPr lang="x-none" sz="1400" dirty="0">
                <a:latin typeface="Palatino Linotype" pitchFamily="18" charset="0"/>
              </a:rPr>
              <a:t>. There is an association of polymorphism</a:t>
            </a:r>
            <a:r>
              <a:rPr lang="en-US" sz="1400" dirty="0">
                <a:latin typeface="Palatino Linotype" pitchFamily="18" charset="0"/>
              </a:rPr>
              <a:t> of gene that codes vitamin D a</a:t>
            </a:r>
            <a:r>
              <a:rPr lang="x-none" sz="1400" dirty="0">
                <a:latin typeface="Palatino Linotype" pitchFamily="18" charset="0"/>
              </a:rPr>
              <a:t>nd MS in Japan. The production of melatonin depends on exposure to the sun, a lack of sunlight causes a higher production of melatonin which enhances the Th1 immune response</a:t>
            </a:r>
            <a:r>
              <a:rPr lang="x-none" sz="1800" dirty="0">
                <a:latin typeface="Palatino Linotype" pitchFamily="18" charset="0"/>
              </a:rPr>
              <a:t>.</a:t>
            </a:r>
            <a:endParaRPr lang="en-US" sz="1800" dirty="0">
              <a:latin typeface="Palatino Linotype" pitchFamily="18" charset="0"/>
            </a:endParaRPr>
          </a:p>
          <a:p>
            <a:pPr indent="0" algn="l" rtl="0">
              <a:buNone/>
            </a:pPr>
            <a:r>
              <a:rPr lang="sr-Cyrl-RS" sz="1800" dirty="0">
                <a:latin typeface="Palatino Linotype" pitchFamily="18" charset="0"/>
              </a:rPr>
              <a:t>Obesity</a:t>
            </a:r>
          </a:p>
          <a:p>
            <a:pPr indent="0" algn="l" rtl="0">
              <a:buNone/>
            </a:pPr>
            <a:r>
              <a:rPr lang="sr-Cyrl-RS" sz="1800" dirty="0">
                <a:latin typeface="Palatino Linotype" pitchFamily="18" charset="0"/>
              </a:rPr>
              <a:t>Tobacco smoke</a:t>
            </a:r>
          </a:p>
          <a:p>
            <a:pPr indent="0" algn="l" rtl="0">
              <a:buNone/>
            </a:pPr>
            <a:r>
              <a:rPr lang="sr-Cyrl-RS" sz="1800" dirty="0">
                <a:latin typeface="Palatino Linotype" pitchFamily="18" charset="0"/>
              </a:rPr>
              <a:t>Sodium intake</a:t>
            </a:r>
          </a:p>
          <a:p>
            <a:pPr indent="0" algn="l" rtl="0">
              <a:buNone/>
            </a:pPr>
            <a:r>
              <a:rPr lang="sr-Cyrl-RS" sz="1800" dirty="0">
                <a:latin typeface="Palatino Linotype" pitchFamily="18" charset="0"/>
              </a:rPr>
              <a:t>Sex hormones</a:t>
            </a:r>
            <a:endParaRPr lang="en-US" sz="1800" dirty="0">
              <a:latin typeface="Palatino Linotype"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6371</TotalTime>
  <Words>3712</Words>
  <Application>Microsoft Office PowerPoint</Application>
  <PresentationFormat>On-screen Show (4:3)</PresentationFormat>
  <Paragraphs>270</Paragraphs>
  <Slides>43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43</vt:i4>
      </vt:variant>
    </vt:vector>
  </HeadingPairs>
  <TitlesOfParts>
    <vt:vector size="49" baseType="lpstr">
      <vt:lpstr>Arial</vt:lpstr>
      <vt:lpstr>Calibri</vt:lpstr>
      <vt:lpstr>Courier New</vt:lpstr>
      <vt:lpstr>Palatino Linotype</vt:lpstr>
      <vt:lpstr>Wingdings</vt:lpstr>
      <vt:lpstr>Office Theme</vt:lpstr>
      <vt:lpstr>Neurological diseases</vt:lpstr>
      <vt:lpstr>Multiple Sclerosis (MS)</vt:lpstr>
      <vt:lpstr>Multiple Sclerosis (MS)</vt:lpstr>
      <vt:lpstr>Etiology of MS</vt:lpstr>
      <vt:lpstr>Evidence that immune mechanisms are important in the pathogenesis of MS</vt:lpstr>
      <vt:lpstr>EAE</vt:lpstr>
      <vt:lpstr> Etiology of MS: immunogenetic basis </vt:lpstr>
      <vt:lpstr>Etiology of MS: immunogenetic basis of nonHLA genes</vt:lpstr>
      <vt:lpstr> ETIOLOGY OF MS: NEGENETIC FACTORS </vt:lpstr>
      <vt:lpstr> MICROORGANISMS AS CAUSES OF MS </vt:lpstr>
      <vt:lpstr>MECHANISMS BY WHICH MICROORGANISMS CAUSE MS </vt:lpstr>
      <vt:lpstr>White mass lesions - plaques</vt:lpstr>
      <vt:lpstr>Gray matter lesions </vt:lpstr>
      <vt:lpstr>Key features of pathological lesions in MS</vt:lpstr>
      <vt:lpstr>Activation of autoreactive T lymphocytes</vt:lpstr>
      <vt:lpstr>Activation of CD4+ lymphocytes in the periphery produces different subsets of helper T lymphocytes, but Th1 and Th17 lymphocytes are important for the pathogenesis of MS</vt:lpstr>
      <vt:lpstr>The role of CD8+lymphocytes</vt:lpstr>
      <vt:lpstr>The role of B lymphocytes</vt:lpstr>
      <vt:lpstr>Diagnosing of MS</vt:lpstr>
      <vt:lpstr>Examination of the cerebrospinal fluid</vt:lpstr>
      <vt:lpstr>Drugs that change the course of MS</vt:lpstr>
      <vt:lpstr>Myasthenia gravis</vt:lpstr>
      <vt:lpstr>Myasthenia gravis </vt:lpstr>
      <vt:lpstr>PowerPoint Presentation</vt:lpstr>
      <vt:lpstr>Immunodiagnostics MG</vt:lpstr>
      <vt:lpstr>Findings indicating that MG is an autoimmune disease</vt:lpstr>
      <vt:lpstr>Ratio of concentration of antibodies specific for the acetylcholine receptor and disease severity </vt:lpstr>
      <vt:lpstr>Myasthenia gravis (autoantibodies)</vt:lpstr>
      <vt:lpstr>Pathogenesis</vt:lpstr>
      <vt:lpstr>Thymus in myasthenia gravis </vt:lpstr>
      <vt:lpstr>PowerPoint Presentation</vt:lpstr>
      <vt:lpstr>Treatment of MG</vt:lpstr>
      <vt:lpstr>Lambert Eaton syndrome</vt:lpstr>
      <vt:lpstr>Lambert Eaton syndrome</vt:lpstr>
      <vt:lpstr>Guillain-Barré syndrome </vt:lpstr>
      <vt:lpstr>Guillain-Barré syndrome subtypes </vt:lpstr>
      <vt:lpstr>Guillain-Barré syndrome</vt:lpstr>
      <vt:lpstr>Treatment of Guillain-Barré syndrome</vt:lpstr>
      <vt:lpstr>Chronic inflammatory peripheral neuropathy CIPN</vt:lpstr>
      <vt:lpstr>Chronic inflammatory peripheral neuropathy CIPN </vt:lpstr>
      <vt:lpstr>Diagnosis of CIPN</vt:lpstr>
      <vt:lpstr>Immunopathogenesis of CIPN</vt:lpstr>
      <vt:lpstr>Treatment of CIPN</vt:lpstr>
    </vt:vector>
  </TitlesOfParts>
  <Company>PORTABLE-PC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Marija Milovanovic</dc:creator>
  <cp:lastModifiedBy>Mikrobiologija</cp:lastModifiedBy>
  <cp:revision>201</cp:revision>
  <dcterms:created xsi:type="dcterms:W3CDTF">2012-02-15T07:23:34Z</dcterms:created>
  <dcterms:modified xsi:type="dcterms:W3CDTF">2023-12-25T11:06:13Z</dcterms:modified>
</cp:coreProperties>
</file>